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144"/>
  </p:notesMasterIdLst>
  <p:handoutMasterIdLst>
    <p:handoutMasterId r:id="rId145"/>
  </p:handoutMasterIdLst>
  <p:sldIdLst>
    <p:sldId id="425" r:id="rId2"/>
    <p:sldId id="729" r:id="rId3"/>
    <p:sldId id="733" r:id="rId4"/>
    <p:sldId id="734" r:id="rId5"/>
    <p:sldId id="735" r:id="rId6"/>
    <p:sldId id="736" r:id="rId7"/>
    <p:sldId id="737" r:id="rId8"/>
    <p:sldId id="873" r:id="rId9"/>
    <p:sldId id="738" r:id="rId10"/>
    <p:sldId id="739" r:id="rId11"/>
    <p:sldId id="874" r:id="rId12"/>
    <p:sldId id="740" r:id="rId13"/>
    <p:sldId id="741" r:id="rId14"/>
    <p:sldId id="875" r:id="rId15"/>
    <p:sldId id="876" r:id="rId16"/>
    <p:sldId id="742" r:id="rId17"/>
    <p:sldId id="743" r:id="rId18"/>
    <p:sldId id="744" r:id="rId19"/>
    <p:sldId id="745" r:id="rId20"/>
    <p:sldId id="746" r:id="rId21"/>
    <p:sldId id="747" r:id="rId22"/>
    <p:sldId id="748" r:id="rId23"/>
    <p:sldId id="749" r:id="rId24"/>
    <p:sldId id="750" r:id="rId25"/>
    <p:sldId id="753" r:id="rId26"/>
    <p:sldId id="751" r:id="rId27"/>
    <p:sldId id="752" r:id="rId28"/>
    <p:sldId id="755" r:id="rId29"/>
    <p:sldId id="756" r:id="rId30"/>
    <p:sldId id="757" r:id="rId31"/>
    <p:sldId id="758" r:id="rId32"/>
    <p:sldId id="759" r:id="rId33"/>
    <p:sldId id="760" r:id="rId34"/>
    <p:sldId id="761" r:id="rId35"/>
    <p:sldId id="765" r:id="rId36"/>
    <p:sldId id="766" r:id="rId37"/>
    <p:sldId id="767" r:id="rId38"/>
    <p:sldId id="768" r:id="rId39"/>
    <p:sldId id="770" r:id="rId40"/>
    <p:sldId id="771" r:id="rId41"/>
    <p:sldId id="772" r:id="rId42"/>
    <p:sldId id="773" r:id="rId43"/>
    <p:sldId id="774" r:id="rId44"/>
    <p:sldId id="891" r:id="rId45"/>
    <p:sldId id="775" r:id="rId46"/>
    <p:sldId id="776" r:id="rId47"/>
    <p:sldId id="777" r:id="rId48"/>
    <p:sldId id="778" r:id="rId49"/>
    <p:sldId id="779" r:id="rId50"/>
    <p:sldId id="780" r:id="rId51"/>
    <p:sldId id="781" r:id="rId52"/>
    <p:sldId id="782" r:id="rId53"/>
    <p:sldId id="783" r:id="rId54"/>
    <p:sldId id="784" r:id="rId55"/>
    <p:sldId id="785" r:id="rId56"/>
    <p:sldId id="892" r:id="rId57"/>
    <p:sldId id="786" r:id="rId58"/>
    <p:sldId id="787" r:id="rId59"/>
    <p:sldId id="788" r:id="rId60"/>
    <p:sldId id="894" r:id="rId61"/>
    <p:sldId id="789" r:id="rId62"/>
    <p:sldId id="893" r:id="rId63"/>
    <p:sldId id="790" r:id="rId64"/>
    <p:sldId id="791" r:id="rId65"/>
    <p:sldId id="792" r:id="rId66"/>
    <p:sldId id="793" r:id="rId67"/>
    <p:sldId id="794" r:id="rId68"/>
    <p:sldId id="795" r:id="rId69"/>
    <p:sldId id="796" r:id="rId70"/>
    <p:sldId id="797" r:id="rId71"/>
    <p:sldId id="798" r:id="rId72"/>
    <p:sldId id="799" r:id="rId73"/>
    <p:sldId id="800" r:id="rId74"/>
    <p:sldId id="801" r:id="rId75"/>
    <p:sldId id="802" r:id="rId76"/>
    <p:sldId id="803" r:id="rId77"/>
    <p:sldId id="804" r:id="rId78"/>
    <p:sldId id="805" r:id="rId79"/>
    <p:sldId id="806" r:id="rId80"/>
    <p:sldId id="807" r:id="rId81"/>
    <p:sldId id="808" r:id="rId82"/>
    <p:sldId id="809" r:id="rId83"/>
    <p:sldId id="810" r:id="rId84"/>
    <p:sldId id="811" r:id="rId85"/>
    <p:sldId id="812" r:id="rId86"/>
    <p:sldId id="813" r:id="rId87"/>
    <p:sldId id="814" r:id="rId88"/>
    <p:sldId id="815" r:id="rId89"/>
    <p:sldId id="816" r:id="rId90"/>
    <p:sldId id="817" r:id="rId91"/>
    <p:sldId id="818" r:id="rId92"/>
    <p:sldId id="819" r:id="rId93"/>
    <p:sldId id="877" r:id="rId94"/>
    <p:sldId id="878" r:id="rId95"/>
    <p:sldId id="879" r:id="rId96"/>
    <p:sldId id="820" r:id="rId97"/>
    <p:sldId id="821" r:id="rId98"/>
    <p:sldId id="822" r:id="rId99"/>
    <p:sldId id="823" r:id="rId100"/>
    <p:sldId id="824" r:id="rId101"/>
    <p:sldId id="825" r:id="rId102"/>
    <p:sldId id="826" r:id="rId103"/>
    <p:sldId id="827" r:id="rId104"/>
    <p:sldId id="828" r:id="rId105"/>
    <p:sldId id="829" r:id="rId106"/>
    <p:sldId id="830" r:id="rId107"/>
    <p:sldId id="831" r:id="rId108"/>
    <p:sldId id="832" r:id="rId109"/>
    <p:sldId id="833" r:id="rId110"/>
    <p:sldId id="880" r:id="rId111"/>
    <p:sldId id="881" r:id="rId112"/>
    <p:sldId id="882" r:id="rId113"/>
    <p:sldId id="883" r:id="rId114"/>
    <p:sldId id="845" r:id="rId115"/>
    <p:sldId id="846" r:id="rId116"/>
    <p:sldId id="847" r:id="rId117"/>
    <p:sldId id="848" r:id="rId118"/>
    <p:sldId id="849" r:id="rId119"/>
    <p:sldId id="850" r:id="rId120"/>
    <p:sldId id="851" r:id="rId121"/>
    <p:sldId id="852" r:id="rId122"/>
    <p:sldId id="853" r:id="rId123"/>
    <p:sldId id="854" r:id="rId124"/>
    <p:sldId id="855" r:id="rId125"/>
    <p:sldId id="856" r:id="rId126"/>
    <p:sldId id="857" r:id="rId127"/>
    <p:sldId id="858" r:id="rId128"/>
    <p:sldId id="859" r:id="rId129"/>
    <p:sldId id="860" r:id="rId130"/>
    <p:sldId id="861" r:id="rId131"/>
    <p:sldId id="862" r:id="rId132"/>
    <p:sldId id="863" r:id="rId133"/>
    <p:sldId id="864" r:id="rId134"/>
    <p:sldId id="865" r:id="rId135"/>
    <p:sldId id="866" r:id="rId136"/>
    <p:sldId id="867" r:id="rId137"/>
    <p:sldId id="868" r:id="rId138"/>
    <p:sldId id="869" r:id="rId139"/>
    <p:sldId id="870" r:id="rId140"/>
    <p:sldId id="871" r:id="rId141"/>
    <p:sldId id="872" r:id="rId142"/>
    <p:sldId id="661" r:id="rId143"/>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usheen"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6" autoAdjust="0"/>
    <p:restoredTop sz="97681" autoAdjust="0"/>
  </p:normalViewPr>
  <p:slideViewPr>
    <p:cSldViewPr snapToGrid="0" snapToObjects="1">
      <p:cViewPr varScale="1">
        <p:scale>
          <a:sx n="66" d="100"/>
          <a:sy n="66" d="100"/>
        </p:scale>
        <p:origin x="142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2742"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extLst>
      <p:ext uri="{BB962C8B-B14F-4D97-AF65-F5344CB8AC3E}">
        <p14:creationId xmlns:p14="http://schemas.microsoft.com/office/powerpoint/2010/main" val="3890983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smtClean="0"/>
              <a:t>Cliquez pour modifier les styles du texte du masque</a:t>
            </a:r>
          </a:p>
          <a:p>
            <a:pPr lvl="1"/>
            <a:r>
              <a:rPr lang="en-US" noProof="0" smtClean="0"/>
              <a:t>Deuxième niveau</a:t>
            </a:r>
          </a:p>
          <a:p>
            <a:pPr lvl="2"/>
            <a:r>
              <a:rPr lang="en-US" noProof="0"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extLst>
      <p:ext uri="{BB962C8B-B14F-4D97-AF65-F5344CB8AC3E}">
        <p14:creationId xmlns:p14="http://schemas.microsoft.com/office/powerpoint/2010/main" val="4282660856"/>
      </p:ext>
    </p:extLst>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smtClean="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smtClean="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smtClean="0"/>
          </a:p>
        </p:txBody>
      </p:sp>
    </p:spTree>
    <p:extLst>
      <p:ext uri="{BB962C8B-B14F-4D97-AF65-F5344CB8AC3E}">
        <p14:creationId xmlns:p14="http://schemas.microsoft.com/office/powerpoint/2010/main" val="376193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Text Box 3"/>
          <p:cNvSpPr txBox="1">
            <a:spLocks noGrp="1" noChangeArrowheads="1"/>
          </p:cNvSpPr>
          <p:nvPr>
            <p:ph type="body" idx="1"/>
          </p:nvPr>
        </p:nvSpPr>
        <p:spPr>
          <a:noFill/>
          <a:ln/>
        </p:spPr>
        <p:txBody>
          <a:bodyPr/>
          <a:lstStyle/>
          <a:p>
            <a:r>
              <a:rPr lang="en-US" smtClean="0"/>
              <a:t>Overrides are written in the override field of any application.</a:t>
            </a:r>
          </a:p>
          <a:p>
            <a:r>
              <a:rPr lang="en-US" smtClean="0"/>
              <a:t>So when override is generated it expects for a override field, which is missing</a:t>
            </a:r>
          </a:p>
        </p:txBody>
      </p:sp>
    </p:spTree>
    <p:extLst>
      <p:ext uri="{BB962C8B-B14F-4D97-AF65-F5344CB8AC3E}">
        <p14:creationId xmlns:p14="http://schemas.microsoft.com/office/powerpoint/2010/main" val="265237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Text Box 3"/>
          <p:cNvSpPr txBox="1">
            <a:spLocks noGrp="1" noChangeArrowheads="1"/>
          </p:cNvSpPr>
          <p:nvPr>
            <p:ph type="body" idx="1"/>
          </p:nvPr>
        </p:nvSpPr>
        <p:spPr>
          <a:noFill/>
          <a:ln/>
        </p:spPr>
        <p:txBody>
          <a:bodyPr/>
          <a:lstStyle/>
          <a:p>
            <a:r>
              <a:rPr lang="en-US" smtClean="0"/>
              <a:t>Second Authorisation is allowed only for some user. In the version if we give no of authorizers as two then</a:t>
            </a:r>
          </a:p>
          <a:p>
            <a:r>
              <a:rPr lang="en-US" smtClean="0"/>
              <a:t>The user in which we go for the second authorisation should be given proper permission</a:t>
            </a:r>
          </a:p>
        </p:txBody>
      </p:sp>
    </p:spTree>
    <p:extLst>
      <p:ext uri="{BB962C8B-B14F-4D97-AF65-F5344CB8AC3E}">
        <p14:creationId xmlns:p14="http://schemas.microsoft.com/office/powerpoint/2010/main" val="4255186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E89D46F-459E-4A4A-83EB-0F7DBC9BFDE1}" type="slidenum">
              <a:rPr lang="fr-FR" smtClean="0"/>
              <a:pPr/>
              <a:t>92</a:t>
            </a:fld>
            <a:endParaRPr lang="fr-FR" smtClean="0"/>
          </a:p>
        </p:txBody>
      </p:sp>
      <p:sp>
        <p:nvSpPr>
          <p:cNvPr id="58371"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bwMode="black">
          <a:ln/>
        </p:spPr>
        <p:txBody>
          <a:bodyPr/>
          <a:lstStyle/>
          <a:p>
            <a:pPr algn="just">
              <a:lnSpc>
                <a:spcPct val="80000"/>
              </a:lnSpc>
              <a:defRPr/>
            </a:pPr>
            <a:endParaRPr lang="en-US" dirty="0" smtClean="0"/>
          </a:p>
          <a:p>
            <a:pPr algn="just">
              <a:lnSpc>
                <a:spcPct val="80000"/>
              </a:lnSpc>
              <a:defRPr/>
            </a:pPr>
            <a:r>
              <a:rPr lang="en-US" dirty="0" smtClean="0"/>
              <a:t>The stated task aims at teaching you the working principle of Auto Field Routine. The requirement for the task is as follows:</a:t>
            </a:r>
          </a:p>
          <a:p>
            <a:pPr algn="just">
              <a:lnSpc>
                <a:spcPct val="80000"/>
              </a:lnSpc>
              <a:defRPr/>
            </a:pPr>
            <a:endParaRPr lang="en-US" dirty="0" smtClean="0"/>
          </a:p>
          <a:p>
            <a:pPr algn="just">
              <a:lnSpc>
                <a:spcPct val="80000"/>
              </a:lnSpc>
              <a:defRPr/>
            </a:pPr>
            <a:r>
              <a:rPr lang="en-US" dirty="0" smtClean="0"/>
              <a:t>1. </a:t>
            </a:r>
            <a:r>
              <a:rPr lang="en-GB" kern="0" dirty="0" smtClean="0"/>
              <a:t>Create a local reference field for the </a:t>
            </a:r>
            <a:r>
              <a:rPr lang="en-GB" b="1" kern="0" dirty="0" smtClean="0"/>
              <a:t>ACCOUNT</a:t>
            </a:r>
            <a:r>
              <a:rPr lang="en-GB" kern="0" dirty="0" smtClean="0"/>
              <a:t> application called TOT.USD.ACC</a:t>
            </a:r>
          </a:p>
          <a:p>
            <a:pPr algn="just">
              <a:lnSpc>
                <a:spcPct val="80000"/>
              </a:lnSpc>
              <a:defRPr/>
            </a:pPr>
            <a:endParaRPr lang="en-US" dirty="0" smtClean="0"/>
          </a:p>
          <a:p>
            <a:pPr algn="just">
              <a:lnSpc>
                <a:spcPct val="80000"/>
              </a:lnSpc>
              <a:defRPr/>
            </a:pPr>
            <a:r>
              <a:rPr lang="en-US" dirty="0" smtClean="0"/>
              <a:t>2. </a:t>
            </a:r>
            <a:r>
              <a:rPr lang="en-GB" kern="0" dirty="0" smtClean="0"/>
              <a:t>Create a version for the </a:t>
            </a:r>
            <a:r>
              <a:rPr lang="en-GB" b="1" kern="0" dirty="0" smtClean="0">
                <a:latin typeface="Arial" pitchFamily="34" charset="0"/>
              </a:rPr>
              <a:t>ACCOUNT</a:t>
            </a:r>
            <a:r>
              <a:rPr lang="en-GB" kern="0" dirty="0" smtClean="0">
                <a:latin typeface="Arial" pitchFamily="34" charset="0"/>
              </a:rPr>
              <a:t> application . Fields to be part of the version are</a:t>
            </a:r>
          </a:p>
          <a:p>
            <a:pPr algn="just">
              <a:lnSpc>
                <a:spcPct val="80000"/>
              </a:lnSpc>
              <a:defRPr/>
            </a:pPr>
            <a:endParaRPr lang="en-GB" kern="0" dirty="0" smtClean="0">
              <a:latin typeface="Arial" pitchFamily="34" charset="0"/>
            </a:endParaRPr>
          </a:p>
          <a:p>
            <a:pPr marL="465887" lvl="2" algn="just">
              <a:lnSpc>
                <a:spcPct val="80000"/>
              </a:lnSpc>
              <a:defRPr/>
            </a:pPr>
            <a:r>
              <a:rPr lang="en-US" dirty="0" smtClean="0"/>
              <a:t>2.1</a:t>
            </a:r>
            <a:r>
              <a:rPr lang="en-GB" kern="0" dirty="0" smtClean="0"/>
              <a:t>All mandatory fields of the </a:t>
            </a:r>
            <a:r>
              <a:rPr lang="en-GB" b="1" kern="0" dirty="0" smtClean="0">
                <a:latin typeface="Arial" pitchFamily="34" charset="0"/>
              </a:rPr>
              <a:t>ACCOUNT</a:t>
            </a:r>
            <a:r>
              <a:rPr lang="en-GB" kern="0" dirty="0" smtClean="0">
                <a:latin typeface="Arial" pitchFamily="34" charset="0"/>
              </a:rPr>
              <a:t> application </a:t>
            </a:r>
          </a:p>
          <a:p>
            <a:pPr marL="465887" lvl="2" algn="just">
              <a:lnSpc>
                <a:spcPct val="80000"/>
              </a:lnSpc>
              <a:defRPr/>
            </a:pPr>
            <a:r>
              <a:rPr lang="en-US" dirty="0" smtClean="0"/>
              <a:t>2.2 </a:t>
            </a:r>
            <a:r>
              <a:rPr lang="en-GB" kern="0" dirty="0" smtClean="0"/>
              <a:t>Local reference field </a:t>
            </a:r>
            <a:r>
              <a:rPr lang="en-GB" kern="0" dirty="0" smtClean="0">
                <a:latin typeface="Arial" pitchFamily="34" charset="0"/>
              </a:rPr>
              <a:t>TOT.USD.ACC</a:t>
            </a:r>
          </a:p>
          <a:p>
            <a:pPr marL="465887" lvl="2" algn="just">
              <a:lnSpc>
                <a:spcPct val="80000"/>
              </a:lnSpc>
              <a:defRPr/>
            </a:pPr>
            <a:endParaRPr lang="en-US" kern="0" dirty="0" smtClean="0">
              <a:latin typeface="Arial" pitchFamily="34" charset="0"/>
            </a:endParaRPr>
          </a:p>
          <a:p>
            <a:pPr marL="0" lvl="1" algn="just">
              <a:lnSpc>
                <a:spcPct val="80000"/>
              </a:lnSpc>
              <a:defRPr/>
            </a:pPr>
            <a:r>
              <a:rPr lang="en-US" kern="0" dirty="0" smtClean="0">
                <a:latin typeface="Arial" pitchFamily="34" charset="0"/>
              </a:rPr>
              <a:t>3. </a:t>
            </a:r>
            <a:r>
              <a:rPr lang="en-GB" kern="0" dirty="0" smtClean="0">
                <a:latin typeface="Arial" pitchFamily="34" charset="0"/>
              </a:rPr>
              <a:t>The field  TOT.USD.ACC will denote the total number of USD accounts created till date</a:t>
            </a:r>
          </a:p>
          <a:p>
            <a:pPr marL="0" lvl="1" algn="just">
              <a:lnSpc>
                <a:spcPct val="80000"/>
              </a:lnSpc>
              <a:defRPr/>
            </a:pPr>
            <a:endParaRPr lang="en-GB" kern="0" dirty="0" smtClean="0"/>
          </a:p>
          <a:p>
            <a:pPr algn="just">
              <a:lnSpc>
                <a:spcPct val="80000"/>
              </a:lnSpc>
              <a:defRPr/>
            </a:pPr>
            <a:endParaRPr lang="en-US" dirty="0" smtClean="0"/>
          </a:p>
        </p:txBody>
      </p:sp>
      <p:sp>
        <p:nvSpPr>
          <p:cNvPr id="58373" name="Footer Placeholder 3"/>
          <p:cNvSpPr>
            <a:spLocks noGrp="1"/>
          </p:cNvSpPr>
          <p:nvPr>
            <p:ph type="ftr" sz="quarter" idx="4"/>
          </p:nvPr>
        </p:nvSpPr>
        <p:spPr>
          <a:noFill/>
        </p:spPr>
        <p:txBody>
          <a:bodyPr/>
          <a:lstStyle/>
          <a:p>
            <a:r>
              <a:rPr lang="en-GB" smtClean="0"/>
              <a:t>PRG11.Advanced VersionRoutines-R11</a:t>
            </a:r>
          </a:p>
        </p:txBody>
      </p:sp>
    </p:spTree>
    <p:extLst>
      <p:ext uri="{BB962C8B-B14F-4D97-AF65-F5344CB8AC3E}">
        <p14:creationId xmlns:p14="http://schemas.microsoft.com/office/powerpoint/2010/main" val="174737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ln/>
        </p:spPr>
        <p:txBody>
          <a:bodyPr/>
          <a:lstStyle/>
          <a:p>
            <a:pPr>
              <a:defRPr/>
            </a:pPr>
            <a:r>
              <a:rPr lang="en-US" dirty="0" smtClean="0"/>
              <a:t>Now you will analyse the algorithm for the given task ,</a:t>
            </a:r>
          </a:p>
          <a:p>
            <a:pPr>
              <a:defRPr/>
            </a:pPr>
            <a:endParaRPr lang="en-US" dirty="0" smtClean="0"/>
          </a:p>
          <a:p>
            <a:pPr>
              <a:defRPr/>
            </a:pPr>
            <a:r>
              <a:rPr lang="en-US" dirty="0" smtClean="0"/>
              <a:t>STEP 1: </a:t>
            </a:r>
            <a:r>
              <a:rPr lang="en-US" kern="0" dirty="0" smtClean="0"/>
              <a:t>Create a local reference field to display the total number of USD accounts</a:t>
            </a:r>
          </a:p>
          <a:p>
            <a:pPr>
              <a:defRPr/>
            </a:pPr>
            <a:endParaRPr lang="en-US" kern="0" dirty="0" smtClean="0"/>
          </a:p>
          <a:p>
            <a:pPr>
              <a:defRPr/>
            </a:pPr>
            <a:r>
              <a:rPr lang="en-US" kern="0" dirty="0" smtClean="0"/>
              <a:t>STEP 2: </a:t>
            </a:r>
            <a:r>
              <a:rPr lang="en-GB" kern="0" dirty="0" smtClean="0"/>
              <a:t>Create the version for the </a:t>
            </a:r>
            <a:r>
              <a:rPr lang="en-GB" b="1" kern="0" dirty="0" smtClean="0"/>
              <a:t>ACCOUNT</a:t>
            </a:r>
            <a:r>
              <a:rPr lang="en-GB" kern="0" dirty="0" smtClean="0"/>
              <a:t> application. Attach the local reference field to your version</a:t>
            </a:r>
          </a:p>
          <a:p>
            <a:pPr>
              <a:defRPr/>
            </a:pPr>
            <a:endParaRPr lang="en-US" kern="0" dirty="0" smtClean="0"/>
          </a:p>
          <a:p>
            <a:pPr>
              <a:defRPr/>
            </a:pPr>
            <a:r>
              <a:rPr lang="en-US" kern="0" dirty="0" smtClean="0"/>
              <a:t>STEP 3: Write the subroutine to calculate the total number of USD accounts and populate the value in the local reference field</a:t>
            </a:r>
            <a:endParaRPr lang="en-GB" kern="0" dirty="0" smtClean="0"/>
          </a:p>
          <a:p>
            <a:pPr>
              <a:defRPr/>
            </a:pPr>
            <a:endParaRPr lang="en-US" kern="0" dirty="0" smtClean="0"/>
          </a:p>
          <a:p>
            <a:pPr>
              <a:defRPr/>
            </a:pPr>
            <a:r>
              <a:rPr lang="en-US" kern="0" dirty="0" smtClean="0"/>
              <a:t>STEP 4: Compile the routine and catalog the subroutine </a:t>
            </a:r>
          </a:p>
          <a:p>
            <a:pPr>
              <a:defRPr/>
            </a:pPr>
            <a:endParaRPr lang="en-US" kern="0" dirty="0" smtClean="0"/>
          </a:p>
          <a:p>
            <a:pPr>
              <a:defRPr/>
            </a:pPr>
            <a:r>
              <a:rPr lang="en-US" kern="0" dirty="0" smtClean="0"/>
              <a:t>STEP 5: For the subroutine , make an entry in </a:t>
            </a:r>
            <a:r>
              <a:rPr lang="en-US" b="1" kern="0" dirty="0" smtClean="0"/>
              <a:t>EB.API</a:t>
            </a:r>
          </a:p>
          <a:p>
            <a:pPr>
              <a:defRPr/>
            </a:pPr>
            <a:endParaRPr lang="en-US" b="1" kern="0" dirty="0" smtClean="0"/>
          </a:p>
          <a:p>
            <a:pPr>
              <a:defRPr/>
            </a:pPr>
            <a:r>
              <a:rPr lang="en-US" kern="0" dirty="0" smtClean="0"/>
              <a:t>STEP 6 : Attach the subroutine to the field </a:t>
            </a:r>
            <a:r>
              <a:rPr lang="en-GB" kern="0" dirty="0" smtClean="0"/>
              <a:t>‘</a:t>
            </a:r>
            <a:r>
              <a:rPr lang="en-GB" kern="0" dirty="0" err="1" smtClean="0"/>
              <a:t>Aut</a:t>
            </a:r>
            <a:r>
              <a:rPr lang="en-GB" kern="0" dirty="0" smtClean="0"/>
              <a:t> New Content’ in the </a:t>
            </a:r>
            <a:r>
              <a:rPr lang="en-GB" b="1" kern="0" dirty="0" smtClean="0"/>
              <a:t>VERSION </a:t>
            </a:r>
            <a:r>
              <a:rPr lang="en-GB" kern="0" dirty="0" smtClean="0"/>
              <a:t>Application</a:t>
            </a:r>
          </a:p>
          <a:p>
            <a:pPr>
              <a:defRPr/>
            </a:pPr>
            <a:endParaRPr lang="en-US" b="1" kern="0" dirty="0" smtClean="0"/>
          </a:p>
          <a:p>
            <a:pPr>
              <a:defRPr/>
            </a:pPr>
            <a:r>
              <a:rPr lang="en-US" kern="0" dirty="0" smtClean="0"/>
              <a:t>Now you will code the subroutine.</a:t>
            </a:r>
          </a:p>
          <a:p>
            <a:pPr>
              <a:defRPr/>
            </a:pPr>
            <a:endParaRPr lang="en-US" kern="0" dirty="0" smtClean="0"/>
          </a:p>
          <a:p>
            <a:pPr>
              <a:defRPr/>
            </a:pPr>
            <a:endParaRPr lang="en-US" kern="0" dirty="0" smtClean="0"/>
          </a:p>
          <a:p>
            <a:pPr>
              <a:defRPr/>
            </a:pPr>
            <a:endParaRPr lang="en-US" dirty="0" smtClean="0"/>
          </a:p>
        </p:txBody>
      </p:sp>
      <p:sp>
        <p:nvSpPr>
          <p:cNvPr id="59396" name="Slide Number Placeholder 4"/>
          <p:cNvSpPr>
            <a:spLocks noGrp="1"/>
          </p:cNvSpPr>
          <p:nvPr>
            <p:ph type="sldNum" sz="quarter" idx="5"/>
          </p:nvPr>
        </p:nvSpPr>
        <p:spPr>
          <a:noFill/>
        </p:spPr>
        <p:txBody>
          <a:bodyPr/>
          <a:lstStyle/>
          <a:p>
            <a:fld id="{CC0A3277-395D-46B1-A01B-33CE302D4823}" type="slidenum">
              <a:rPr lang="en-GB" smtClean="0"/>
              <a:pPr/>
              <a:t>93</a:t>
            </a:fld>
            <a:endParaRPr lang="en-GB" smtClean="0"/>
          </a:p>
        </p:txBody>
      </p:sp>
      <p:sp>
        <p:nvSpPr>
          <p:cNvPr id="59397" name="Footer Placeholder 3"/>
          <p:cNvSpPr>
            <a:spLocks noGrp="1"/>
          </p:cNvSpPr>
          <p:nvPr>
            <p:ph type="ftr" sz="quarter" idx="4"/>
          </p:nvPr>
        </p:nvSpPr>
        <p:spPr>
          <a:noFill/>
        </p:spPr>
        <p:txBody>
          <a:bodyPr/>
          <a:lstStyle/>
          <a:p>
            <a:r>
              <a:rPr lang="en-GB" smtClean="0"/>
              <a:t>PRG11.Advanced VersionRoutines-R11</a:t>
            </a:r>
          </a:p>
        </p:txBody>
      </p:sp>
    </p:spTree>
    <p:extLst>
      <p:ext uri="{BB962C8B-B14F-4D97-AF65-F5344CB8AC3E}">
        <p14:creationId xmlns:p14="http://schemas.microsoft.com/office/powerpoint/2010/main" val="383797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smtClean="0"/>
          </a:p>
          <a:p>
            <a:r>
              <a:rPr lang="en-US" smtClean="0"/>
              <a:t>Write the code for the subroutine. In the subroutine, a routine called GET.LOC.REF is invoked to get the field position of the local reference field. It is stored in the variable called LOC.POS. Parameters to be passed to this routine are 1) Application name 2) Local reference field name 3) the variable that will return the field position of the local reference field.</a:t>
            </a:r>
          </a:p>
          <a:p>
            <a:endParaRPr lang="en-US" smtClean="0"/>
          </a:p>
          <a:p>
            <a:r>
              <a:rPr lang="en-US" smtClean="0"/>
              <a:t> Then you execute a select statement to find out the total number of USD accounts using the EB.READLIST routine. The standard now is to use DAS instead of EB.READLIST which will be taught duringTemplate Programming . The result is stored in the parameter NO.OF.REC. </a:t>
            </a:r>
          </a:p>
          <a:p>
            <a:endParaRPr lang="en-US" smtClean="0"/>
          </a:p>
          <a:p>
            <a:r>
              <a:rPr lang="en-US" smtClean="0"/>
              <a:t>Finally the value in NO.OF.REC is returned to the local ref field. Compile and catalog the subroutine.</a:t>
            </a:r>
          </a:p>
          <a:p>
            <a:endParaRPr lang="en-GB" smtClean="0"/>
          </a:p>
        </p:txBody>
      </p:sp>
      <p:sp>
        <p:nvSpPr>
          <p:cNvPr id="60420" name="Footer Placeholder 3"/>
          <p:cNvSpPr>
            <a:spLocks noGrp="1"/>
          </p:cNvSpPr>
          <p:nvPr>
            <p:ph type="ftr" sz="quarter" idx="4"/>
          </p:nvPr>
        </p:nvSpPr>
        <p:spPr>
          <a:noFill/>
        </p:spPr>
        <p:txBody>
          <a:bodyPr/>
          <a:lstStyle/>
          <a:p>
            <a:r>
              <a:rPr lang="en-GB" smtClean="0"/>
              <a:t>PRG11.Advanced VersionRoutines-R11</a:t>
            </a:r>
          </a:p>
        </p:txBody>
      </p:sp>
      <p:sp>
        <p:nvSpPr>
          <p:cNvPr id="60421" name="Slide Number Placeholder 4"/>
          <p:cNvSpPr>
            <a:spLocks noGrp="1"/>
          </p:cNvSpPr>
          <p:nvPr>
            <p:ph type="sldNum" sz="quarter" idx="5"/>
          </p:nvPr>
        </p:nvSpPr>
        <p:spPr>
          <a:noFill/>
        </p:spPr>
        <p:txBody>
          <a:bodyPr/>
          <a:lstStyle/>
          <a:p>
            <a:fld id="{009130EE-4C9E-424B-8BFB-01DC851F8CB9}" type="slidenum">
              <a:rPr lang="en-GB" smtClean="0"/>
              <a:pPr/>
              <a:t>94</a:t>
            </a:fld>
            <a:endParaRPr lang="en-GB" smtClean="0"/>
          </a:p>
        </p:txBody>
      </p:sp>
    </p:spTree>
    <p:extLst>
      <p:ext uri="{BB962C8B-B14F-4D97-AF65-F5344CB8AC3E}">
        <p14:creationId xmlns:p14="http://schemas.microsoft.com/office/powerpoint/2010/main" val="1512515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txBox="1">
            <a:spLocks noGrp="1"/>
          </p:cNvSpPr>
          <p:nvPr>
            <p:ph type="body" idx="1"/>
          </p:nvPr>
        </p:nvSpPr>
        <p:spPr>
          <a:noFill/>
          <a:ln/>
        </p:spPr>
        <p:txBody>
          <a:bodyPr/>
          <a:lstStyle/>
          <a:p>
            <a:r>
              <a:rPr lang="en-US" smtClean="0"/>
              <a:t>TRG.ENQ.RTN</a:t>
            </a:r>
          </a:p>
        </p:txBody>
      </p:sp>
    </p:spTree>
    <p:extLst>
      <p:ext uri="{BB962C8B-B14F-4D97-AF65-F5344CB8AC3E}">
        <p14:creationId xmlns:p14="http://schemas.microsoft.com/office/powerpoint/2010/main" val="2354577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txBox="1">
            <a:spLocks noGrp="1"/>
          </p:cNvSpPr>
          <p:nvPr>
            <p:ph type="body" idx="1"/>
          </p:nvPr>
        </p:nvSpPr>
        <p:spPr>
          <a:noFill/>
          <a:ln/>
        </p:spPr>
        <p:txBody>
          <a:bodyPr/>
          <a:lstStyle/>
          <a:p>
            <a:r>
              <a:rPr lang="en-US" smtClean="0"/>
              <a:t>TRG.ENQ.RTN</a:t>
            </a:r>
          </a:p>
        </p:txBody>
      </p:sp>
    </p:spTree>
    <p:extLst>
      <p:ext uri="{BB962C8B-B14F-4D97-AF65-F5344CB8AC3E}">
        <p14:creationId xmlns:p14="http://schemas.microsoft.com/office/powerpoint/2010/main" val="305059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ln/>
        </p:spPr>
        <p:txBody>
          <a:bodyPr/>
          <a:lstStyle/>
          <a:p>
            <a:pPr>
              <a:defRPr/>
            </a:pPr>
            <a:endParaRPr lang="en-US" dirty="0" smtClean="0"/>
          </a:p>
          <a:p>
            <a:pPr>
              <a:defRPr/>
            </a:pPr>
            <a:r>
              <a:rPr lang="en-US" dirty="0" smtClean="0"/>
              <a:t>You will now be introduced to Check record routine in T24.</a:t>
            </a:r>
          </a:p>
          <a:p>
            <a:pPr>
              <a:defRPr/>
            </a:pPr>
            <a:endParaRPr lang="en-US" dirty="0" smtClean="0"/>
          </a:p>
          <a:p>
            <a:pPr marL="232943" indent="-232943">
              <a:buFontTx/>
              <a:buAutoNum type="arabicPeriod"/>
              <a:defRPr/>
            </a:pPr>
            <a:r>
              <a:rPr lang="en-US" dirty="0" smtClean="0"/>
              <a:t>Check record routine is used to alter field attributes or to default values into fields</a:t>
            </a:r>
          </a:p>
          <a:p>
            <a:pPr marL="232943" indent="-232943">
              <a:buFontTx/>
              <a:buAutoNum type="arabicPeriod"/>
              <a:defRPr/>
            </a:pPr>
            <a:endParaRPr lang="en-US" dirty="0" smtClean="0"/>
          </a:p>
          <a:p>
            <a:pPr marL="232943" indent="-232943">
              <a:buFontTx/>
              <a:buAutoNum type="arabicPeriod"/>
              <a:defRPr/>
            </a:pPr>
            <a:r>
              <a:rPr lang="en-GB" dirty="0" smtClean="0"/>
              <a:t>This routine is called after the ID is entered and validated</a:t>
            </a:r>
          </a:p>
          <a:p>
            <a:pPr marL="232943" indent="-232943">
              <a:buFontTx/>
              <a:buAutoNum type="arabicPeriod"/>
              <a:defRPr/>
            </a:pPr>
            <a:endParaRPr lang="en-US" dirty="0" smtClean="0"/>
          </a:p>
          <a:p>
            <a:pPr marL="232943" indent="-232943">
              <a:buFontTx/>
              <a:buAutoNum type="arabicPeriod"/>
              <a:defRPr/>
            </a:pPr>
            <a:r>
              <a:rPr lang="en-US" dirty="0" smtClean="0"/>
              <a:t>Check record routine g</a:t>
            </a:r>
            <a:r>
              <a:rPr lang="en-US" dirty="0" smtClean="0">
                <a:cs typeface="Arial" charset="0"/>
              </a:rPr>
              <a:t>ets invoked when the functions I(Input), D(Delete), A(Authorise) and R(Reverse) are used.</a:t>
            </a:r>
          </a:p>
          <a:p>
            <a:pPr marL="232943" indent="-232943">
              <a:buFontTx/>
              <a:buAutoNum type="arabicPeriod"/>
              <a:defRPr/>
            </a:pPr>
            <a:endParaRPr lang="en-US" dirty="0" smtClean="0">
              <a:cs typeface="Arial" charset="0"/>
            </a:endParaRPr>
          </a:p>
          <a:p>
            <a:pPr marL="232943" indent="-232943">
              <a:buFontTx/>
              <a:buAutoNum type="arabicPeriod"/>
              <a:defRPr/>
            </a:pPr>
            <a:r>
              <a:rPr lang="en-US" dirty="0" smtClean="0">
                <a:cs typeface="Arial" charset="0"/>
              </a:rPr>
              <a:t>This routine is </a:t>
            </a:r>
            <a:r>
              <a:rPr lang="en-GB" dirty="0" smtClean="0">
                <a:cs typeface="Arial" charset="0"/>
              </a:rPr>
              <a:t>a</a:t>
            </a:r>
            <a:r>
              <a:rPr lang="en-GB" dirty="0" smtClean="0"/>
              <a:t>ttached to the field CHECK.REC.RTN  of the version</a:t>
            </a:r>
          </a:p>
          <a:p>
            <a:pPr marL="232943" indent="-232943">
              <a:buFontTx/>
              <a:buAutoNum type="arabicPeriod"/>
              <a:defRPr/>
            </a:pPr>
            <a:endParaRPr lang="en-US" dirty="0" smtClean="0"/>
          </a:p>
          <a:p>
            <a:pPr marL="232943" indent="-232943">
              <a:buFontTx/>
              <a:buAutoNum type="arabicPeriod"/>
              <a:defRPr/>
            </a:pPr>
            <a:r>
              <a:rPr lang="en-US" dirty="0" smtClean="0"/>
              <a:t>Check record routines need to have an entry in </a:t>
            </a:r>
            <a:r>
              <a:rPr lang="en-US" b="1" dirty="0" smtClean="0"/>
              <a:t>EB.API</a:t>
            </a:r>
            <a:endParaRPr lang="en-GB" b="1" dirty="0" smtClean="0"/>
          </a:p>
          <a:p>
            <a:pPr marL="232943" indent="-232943">
              <a:buFontTx/>
              <a:buAutoNum type="arabicPeriod"/>
              <a:defRPr/>
            </a:pPr>
            <a:endParaRPr lang="en-GB" dirty="0" smtClean="0"/>
          </a:p>
          <a:p>
            <a:pPr marL="232943" indent="-232943">
              <a:buFontTx/>
              <a:buAutoNum type="arabicPeriod"/>
              <a:defRPr/>
            </a:pPr>
            <a:endParaRPr lang="en-US" dirty="0" smtClean="0"/>
          </a:p>
          <a:p>
            <a:pPr marL="232943" indent="-232943">
              <a:buFontTx/>
              <a:buAutoNum type="arabicPeriod"/>
              <a:defRPr/>
            </a:pPr>
            <a:endParaRPr lang="en-US" dirty="0" smtClean="0"/>
          </a:p>
          <a:p>
            <a:pPr>
              <a:defRPr/>
            </a:pPr>
            <a:endParaRPr lang="en-US" dirty="0" smtClean="0"/>
          </a:p>
        </p:txBody>
      </p:sp>
      <p:sp>
        <p:nvSpPr>
          <p:cNvPr id="74756" name="Footer Placeholder 3"/>
          <p:cNvSpPr>
            <a:spLocks noGrp="1"/>
          </p:cNvSpPr>
          <p:nvPr>
            <p:ph type="ftr" sz="quarter" idx="4"/>
          </p:nvPr>
        </p:nvSpPr>
        <p:spPr>
          <a:noFill/>
        </p:spPr>
        <p:txBody>
          <a:bodyPr/>
          <a:lstStyle/>
          <a:p>
            <a:r>
              <a:rPr lang="en-GB" smtClean="0"/>
              <a:t>PRG11.Advanced VersionRoutines-R11</a:t>
            </a:r>
          </a:p>
        </p:txBody>
      </p:sp>
      <p:sp>
        <p:nvSpPr>
          <p:cNvPr id="74757" name="Slide Number Placeholder 4"/>
          <p:cNvSpPr>
            <a:spLocks noGrp="1"/>
          </p:cNvSpPr>
          <p:nvPr>
            <p:ph type="sldNum" sz="quarter" idx="5"/>
          </p:nvPr>
        </p:nvSpPr>
        <p:spPr>
          <a:noFill/>
        </p:spPr>
        <p:txBody>
          <a:bodyPr/>
          <a:lstStyle/>
          <a:p>
            <a:fld id="{53B38CD3-709D-4DFE-97BA-6E068AB3761E}" type="slidenum">
              <a:rPr lang="en-GB" smtClean="0"/>
              <a:pPr/>
              <a:t>109</a:t>
            </a:fld>
            <a:endParaRPr lang="en-GB" smtClean="0"/>
          </a:p>
        </p:txBody>
      </p:sp>
    </p:spTree>
    <p:extLst>
      <p:ext uri="{BB962C8B-B14F-4D97-AF65-F5344CB8AC3E}">
        <p14:creationId xmlns:p14="http://schemas.microsoft.com/office/powerpoint/2010/main" val="2467490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smtClean="0"/>
          </a:p>
          <a:p>
            <a:r>
              <a:rPr lang="en-US" smtClean="0"/>
              <a:t>The stated task teaches you about Check Record Routine in T24. </a:t>
            </a:r>
          </a:p>
          <a:p>
            <a:endParaRPr lang="en-US" smtClean="0"/>
          </a:p>
          <a:p>
            <a:r>
              <a:rPr lang="en-US" smtClean="0"/>
              <a:t>1. Create a version for the </a:t>
            </a:r>
            <a:r>
              <a:rPr lang="en-US" b="1" smtClean="0"/>
              <a:t>ACCOUNT</a:t>
            </a:r>
            <a:r>
              <a:rPr lang="en-US" smtClean="0"/>
              <a:t> application with all the mandatory fields</a:t>
            </a:r>
          </a:p>
          <a:p>
            <a:endParaRPr lang="en-US" smtClean="0"/>
          </a:p>
          <a:p>
            <a:r>
              <a:rPr lang="en-US" smtClean="0"/>
              <a:t>2. Using the version ,the user should be allowed to open only account records that belong to CATEGORY 6001. Write a subroutine to perform the validation</a:t>
            </a:r>
            <a:endParaRPr lang="en-GB" smtClean="0"/>
          </a:p>
          <a:p>
            <a:endParaRPr lang="en-US" smtClean="0"/>
          </a:p>
          <a:p>
            <a:endParaRPr lang="en-US" smtClean="0"/>
          </a:p>
          <a:p>
            <a:endParaRPr lang="en-GB" smtClean="0"/>
          </a:p>
        </p:txBody>
      </p:sp>
      <p:sp>
        <p:nvSpPr>
          <p:cNvPr id="75780" name="Footer Placeholder 3"/>
          <p:cNvSpPr>
            <a:spLocks noGrp="1"/>
          </p:cNvSpPr>
          <p:nvPr>
            <p:ph type="ftr" sz="quarter" idx="4"/>
          </p:nvPr>
        </p:nvSpPr>
        <p:spPr>
          <a:noFill/>
        </p:spPr>
        <p:txBody>
          <a:bodyPr/>
          <a:lstStyle/>
          <a:p>
            <a:r>
              <a:rPr lang="en-GB" smtClean="0"/>
              <a:t>PRG11.Advanced VersionRoutines-R11</a:t>
            </a:r>
          </a:p>
        </p:txBody>
      </p:sp>
      <p:sp>
        <p:nvSpPr>
          <p:cNvPr id="75781" name="Slide Number Placeholder 4"/>
          <p:cNvSpPr>
            <a:spLocks noGrp="1"/>
          </p:cNvSpPr>
          <p:nvPr>
            <p:ph type="sldNum" sz="quarter" idx="5"/>
          </p:nvPr>
        </p:nvSpPr>
        <p:spPr>
          <a:noFill/>
        </p:spPr>
        <p:txBody>
          <a:bodyPr/>
          <a:lstStyle/>
          <a:p>
            <a:fld id="{2D66D631-C790-46A6-9835-99D81A04869F}" type="slidenum">
              <a:rPr lang="en-GB" smtClean="0"/>
              <a:pPr/>
              <a:t>110</a:t>
            </a:fld>
            <a:endParaRPr lang="en-GB" smtClean="0"/>
          </a:p>
        </p:txBody>
      </p:sp>
    </p:spTree>
    <p:extLst>
      <p:ext uri="{BB962C8B-B14F-4D97-AF65-F5344CB8AC3E}">
        <p14:creationId xmlns:p14="http://schemas.microsoft.com/office/powerpoint/2010/main" val="114688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t>Lets now design the algorithm for the given requirement,</a:t>
            </a:r>
          </a:p>
          <a:p>
            <a:endParaRPr lang="en-US" smtClean="0"/>
          </a:p>
          <a:p>
            <a:r>
              <a:rPr lang="en-US" smtClean="0"/>
              <a:t>STEP 1: Create the version for the </a:t>
            </a:r>
            <a:r>
              <a:rPr lang="en-US" b="1" smtClean="0"/>
              <a:t>ACCOUNT </a:t>
            </a:r>
            <a:r>
              <a:rPr lang="en-US" smtClean="0"/>
              <a:t>application</a:t>
            </a:r>
          </a:p>
          <a:p>
            <a:endParaRPr lang="en-US" smtClean="0"/>
          </a:p>
          <a:p>
            <a:r>
              <a:rPr lang="en-US" smtClean="0"/>
              <a:t>Step 2: Check the id of the version that is opened currently by the user</a:t>
            </a:r>
          </a:p>
          <a:p>
            <a:endParaRPr lang="en-US" smtClean="0"/>
          </a:p>
          <a:p>
            <a:r>
              <a:rPr lang="en-US" smtClean="0"/>
              <a:t>STEP 3: User should be allowed to open only those accounts that belong to CATEGORY 6001</a:t>
            </a:r>
          </a:p>
          <a:p>
            <a:endParaRPr lang="en-US" smtClean="0"/>
          </a:p>
          <a:p>
            <a:endParaRPr lang="en-US" smtClean="0"/>
          </a:p>
        </p:txBody>
      </p:sp>
      <p:sp>
        <p:nvSpPr>
          <p:cNvPr id="76804" name="Footer Placeholder 3"/>
          <p:cNvSpPr>
            <a:spLocks noGrp="1"/>
          </p:cNvSpPr>
          <p:nvPr>
            <p:ph type="ftr" sz="quarter" idx="4"/>
          </p:nvPr>
        </p:nvSpPr>
        <p:spPr>
          <a:noFill/>
        </p:spPr>
        <p:txBody>
          <a:bodyPr/>
          <a:lstStyle/>
          <a:p>
            <a:r>
              <a:rPr lang="en-GB" smtClean="0"/>
              <a:t>PRG11.Advanced VersionRoutines-R11</a:t>
            </a:r>
          </a:p>
        </p:txBody>
      </p:sp>
      <p:sp>
        <p:nvSpPr>
          <p:cNvPr id="76805" name="Slide Number Placeholder 4"/>
          <p:cNvSpPr>
            <a:spLocks noGrp="1"/>
          </p:cNvSpPr>
          <p:nvPr>
            <p:ph type="sldNum" sz="quarter" idx="5"/>
          </p:nvPr>
        </p:nvSpPr>
        <p:spPr>
          <a:noFill/>
        </p:spPr>
        <p:txBody>
          <a:bodyPr/>
          <a:lstStyle/>
          <a:p>
            <a:fld id="{B6BC9A35-8E4E-4BF4-8CF9-4F814A0CB176}" type="slidenum">
              <a:rPr lang="en-GB" smtClean="0"/>
              <a:pPr/>
              <a:t>111</a:t>
            </a:fld>
            <a:endParaRPr lang="en-GB" smtClean="0"/>
          </a:p>
        </p:txBody>
      </p:sp>
    </p:spTree>
    <p:extLst>
      <p:ext uri="{BB962C8B-B14F-4D97-AF65-F5344CB8AC3E}">
        <p14:creationId xmlns:p14="http://schemas.microsoft.com/office/powerpoint/2010/main" val="204885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Text Box 3"/>
          <p:cNvSpPr txBox="1">
            <a:spLocks noGrp="1" noChangeArrowheads="1"/>
          </p:cNvSpPr>
          <p:nvPr>
            <p:ph type="body" idx="1"/>
          </p:nvPr>
        </p:nvSpPr>
        <p:spPr>
          <a:noFill/>
          <a:ln/>
        </p:spPr>
        <p:txBody>
          <a:bodyPr/>
          <a:lstStyle/>
          <a:p>
            <a:r>
              <a:rPr lang="en-US" smtClean="0"/>
              <a:t>Common Variables are those variable which are similar to global variable in DOS environment.</a:t>
            </a:r>
          </a:p>
        </p:txBody>
      </p:sp>
    </p:spTree>
    <p:extLst>
      <p:ext uri="{BB962C8B-B14F-4D97-AF65-F5344CB8AC3E}">
        <p14:creationId xmlns:p14="http://schemas.microsoft.com/office/powerpoint/2010/main" val="2440842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smtClean="0"/>
          </a:p>
          <a:p>
            <a:r>
              <a:rPr lang="en-US" smtClean="0"/>
              <a:t>Remember the user should be allowed to open only those account records that belongs to CATEGORY 6001.The given subroutine validates the value of the CATEGORY field as required.</a:t>
            </a:r>
          </a:p>
        </p:txBody>
      </p:sp>
      <p:sp>
        <p:nvSpPr>
          <p:cNvPr id="77828" name="Footer Placeholder 3"/>
          <p:cNvSpPr>
            <a:spLocks noGrp="1"/>
          </p:cNvSpPr>
          <p:nvPr>
            <p:ph type="ftr" sz="quarter" idx="4"/>
          </p:nvPr>
        </p:nvSpPr>
        <p:spPr>
          <a:noFill/>
        </p:spPr>
        <p:txBody>
          <a:bodyPr/>
          <a:lstStyle/>
          <a:p>
            <a:r>
              <a:rPr lang="en-GB" smtClean="0"/>
              <a:t>PRG11.Advanced VersionRoutines-R11</a:t>
            </a:r>
          </a:p>
        </p:txBody>
      </p:sp>
      <p:sp>
        <p:nvSpPr>
          <p:cNvPr id="77829" name="Slide Number Placeholder 4"/>
          <p:cNvSpPr txBox="1">
            <a:spLocks noGrp="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07F3A66B-1ABB-47DE-BF6A-10E3BAFC9E77}" type="slidenum">
              <a:rPr lang="en-GB" sz="1200">
                <a:latin typeface="Times New Roman" pitchFamily="18" charset="0"/>
              </a:rPr>
              <a:pPr algn="r"/>
              <a:t>112</a:t>
            </a:fld>
            <a:endParaRPr lang="en-GB" sz="1200" dirty="0">
              <a:latin typeface="Times New Roman" pitchFamily="18" charset="0"/>
            </a:endParaRPr>
          </a:p>
        </p:txBody>
      </p:sp>
    </p:spTree>
    <p:extLst>
      <p:ext uri="{BB962C8B-B14F-4D97-AF65-F5344CB8AC3E}">
        <p14:creationId xmlns:p14="http://schemas.microsoft.com/office/powerpoint/2010/main" val="165067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Text Box 3"/>
          <p:cNvSpPr txBox="1">
            <a:spLocks noGrp="1" noChangeArrowheads="1"/>
          </p:cNvSpPr>
          <p:nvPr>
            <p:ph type="body" idx="1"/>
          </p:nvPr>
        </p:nvSpPr>
        <p:spPr>
          <a:noFill/>
          <a:ln/>
        </p:spPr>
        <p:txBody>
          <a:bodyPr/>
          <a:lstStyle/>
          <a:p>
            <a:r>
              <a:rPr lang="en-US" smtClean="0"/>
              <a:t>This is applicable only in the Classic Version</a:t>
            </a:r>
          </a:p>
        </p:txBody>
      </p:sp>
    </p:spTree>
    <p:extLst>
      <p:ext uri="{BB962C8B-B14F-4D97-AF65-F5344CB8AC3E}">
        <p14:creationId xmlns:p14="http://schemas.microsoft.com/office/powerpoint/2010/main" val="3519669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smtClean="0"/>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141</a:t>
            </a:fld>
            <a:endParaRPr lang="en-GB" altLang="zh-CN" smtClean="0"/>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129152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smtClean="0"/>
              <a:t>For example when a user creates a new </a:t>
            </a:r>
            <a:r>
              <a:rPr lang="en-US" b="1" smtClean="0"/>
              <a:t>CUSTOMER</a:t>
            </a:r>
            <a:r>
              <a:rPr lang="en-US" smtClean="0"/>
              <a:t> record, the variables ID.NEW and R.NEW will hold the ID and the actual record respectively. Once the record is committed, data is flushed from the variables ID.NEW and R.NEW. </a:t>
            </a:r>
          </a:p>
        </p:txBody>
      </p:sp>
      <p:sp>
        <p:nvSpPr>
          <p:cNvPr id="65540" name="Slide Number Placeholder 4"/>
          <p:cNvSpPr>
            <a:spLocks noGrp="1"/>
          </p:cNvSpPr>
          <p:nvPr>
            <p:ph type="sldNum" sz="quarter" idx="5"/>
          </p:nvPr>
        </p:nvSpPr>
        <p:spPr>
          <a:noFill/>
        </p:spPr>
        <p:txBody>
          <a:bodyPr/>
          <a:lstStyle/>
          <a:p>
            <a:fld id="{DF21D5F7-E163-49CC-92AE-56DAD654EA24}" type="slidenum">
              <a:rPr lang="en-GB" smtClean="0"/>
              <a:pPr/>
              <a:t>7</a:t>
            </a:fld>
            <a:endParaRPr lang="en-GB" smtClean="0"/>
          </a:p>
        </p:txBody>
      </p:sp>
      <p:sp>
        <p:nvSpPr>
          <p:cNvPr id="65541"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extLst>
      <p:ext uri="{BB962C8B-B14F-4D97-AF65-F5344CB8AC3E}">
        <p14:creationId xmlns:p14="http://schemas.microsoft.com/office/powerpoint/2010/main" val="358514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smtClean="0"/>
              <a:t>If the user opens the </a:t>
            </a:r>
            <a:r>
              <a:rPr lang="en-US" b="1" smtClean="0"/>
              <a:t>CUSTOMER</a:t>
            </a:r>
            <a:r>
              <a:rPr lang="en-US" smtClean="0"/>
              <a:t> record 111178 in authorization mode, R.NEW will hold the actual record opened and R.NEW.LAST will hold the unauthorized record pertaining to the currently opened record. In this particular example, both these variables will hold the copy of the same record. When the record is authorized, data is flushed from the variables ID.NEW , R.NEW, ID.NEW.LAST and R.NEW.LAST. Values from R.NEW only are written into the database when record is authorized.</a:t>
            </a:r>
          </a:p>
        </p:txBody>
      </p:sp>
      <p:sp>
        <p:nvSpPr>
          <p:cNvPr id="68612" name="Slide Number Placeholder 4"/>
          <p:cNvSpPr>
            <a:spLocks noGrp="1"/>
          </p:cNvSpPr>
          <p:nvPr>
            <p:ph type="sldNum" sz="quarter" idx="5"/>
          </p:nvPr>
        </p:nvSpPr>
        <p:spPr>
          <a:noFill/>
        </p:spPr>
        <p:txBody>
          <a:bodyPr/>
          <a:lstStyle/>
          <a:p>
            <a:fld id="{C04ECCDC-5BAE-4069-9530-DA52ED32E134}" type="slidenum">
              <a:rPr lang="en-GB" smtClean="0"/>
              <a:pPr/>
              <a:t>10</a:t>
            </a:fld>
            <a:endParaRPr lang="en-GB" smtClean="0"/>
          </a:p>
        </p:txBody>
      </p:sp>
      <p:sp>
        <p:nvSpPr>
          <p:cNvPr id="68613"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extLst>
      <p:ext uri="{BB962C8B-B14F-4D97-AF65-F5344CB8AC3E}">
        <p14:creationId xmlns:p14="http://schemas.microsoft.com/office/powerpoint/2010/main" val="382221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xfrm>
            <a:off x="876300" y="4357688"/>
            <a:ext cx="5140960" cy="4183380"/>
          </a:xfrm>
          <a:noFill/>
          <a:ln/>
        </p:spPr>
        <p:txBody>
          <a:bodyPr/>
          <a:lstStyle/>
          <a:p>
            <a:r>
              <a:rPr lang="en-US" smtClean="0"/>
              <a:t>When the user amends the authorized </a:t>
            </a:r>
            <a:r>
              <a:rPr lang="en-US" b="1" smtClean="0"/>
              <a:t>CUSTOMER</a:t>
            </a:r>
            <a:r>
              <a:rPr lang="en-US" smtClean="0"/>
              <a:t> record 111178, by changing the SECTOR field, R.OLD will have the old authorized record where as R.NEW will hold the amended customer record. Any changes are only reflected in R.NEW. When the record is committed, data is flushed from the variables ID.NEW , R.NEW, ID.OLD and R.OLD.</a:t>
            </a:r>
          </a:p>
          <a:p>
            <a:endParaRPr lang="en-US" smtClean="0"/>
          </a:p>
        </p:txBody>
      </p:sp>
      <p:sp>
        <p:nvSpPr>
          <p:cNvPr id="71684" name="Slide Number Placeholder 4"/>
          <p:cNvSpPr>
            <a:spLocks noGrp="1"/>
          </p:cNvSpPr>
          <p:nvPr>
            <p:ph type="sldNum" sz="quarter" idx="5"/>
          </p:nvPr>
        </p:nvSpPr>
        <p:spPr>
          <a:noFill/>
        </p:spPr>
        <p:txBody>
          <a:bodyPr/>
          <a:lstStyle/>
          <a:p>
            <a:fld id="{1668885C-D44E-45F6-8C73-D63A2FCE95B2}" type="slidenum">
              <a:rPr lang="en-GB" smtClean="0"/>
              <a:pPr/>
              <a:t>13</a:t>
            </a:fld>
            <a:endParaRPr lang="en-GB" smtClean="0"/>
          </a:p>
        </p:txBody>
      </p:sp>
      <p:sp>
        <p:nvSpPr>
          <p:cNvPr id="71685"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extLst>
      <p:ext uri="{BB962C8B-B14F-4D97-AF65-F5344CB8AC3E}">
        <p14:creationId xmlns:p14="http://schemas.microsoft.com/office/powerpoint/2010/main" val="292392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r>
              <a:rPr lang="en-US" smtClean="0"/>
              <a:t>If the user open existing INAU record 11178 which has a previously authorized record, in authorization mode, then R.NEW will hold the currently opened record, R.NEW.LAST will hold the last saved unauthorized copy of the record and R.OLD will hold the last authorized copy. Once the record is authorized, data is flushed from all the variables. Values from R.NEW only are written into the database when record is authorized. The old authorized record R.OLD with SECTOR 1000 is moved to history file with the ID as 111178;1.</a:t>
            </a:r>
          </a:p>
        </p:txBody>
      </p:sp>
      <p:sp>
        <p:nvSpPr>
          <p:cNvPr id="72708" name="Slide Number Placeholder 4"/>
          <p:cNvSpPr>
            <a:spLocks noGrp="1"/>
          </p:cNvSpPr>
          <p:nvPr>
            <p:ph type="sldNum" sz="quarter" idx="5"/>
          </p:nvPr>
        </p:nvSpPr>
        <p:spPr>
          <a:noFill/>
        </p:spPr>
        <p:txBody>
          <a:bodyPr/>
          <a:lstStyle/>
          <a:p>
            <a:fld id="{C4E54EA4-3E9A-46CE-B831-BD2181993135}" type="slidenum">
              <a:rPr lang="en-GB" smtClean="0"/>
              <a:pPr/>
              <a:t>14</a:t>
            </a:fld>
            <a:endParaRPr lang="en-GB" smtClean="0"/>
          </a:p>
        </p:txBody>
      </p:sp>
      <p:sp>
        <p:nvSpPr>
          <p:cNvPr id="72709"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extLst>
      <p:ext uri="{BB962C8B-B14F-4D97-AF65-F5344CB8AC3E}">
        <p14:creationId xmlns:p14="http://schemas.microsoft.com/office/powerpoint/2010/main" val="323192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Steps for executing the routines from Browser:</a:t>
            </a:r>
          </a:p>
          <a:p>
            <a:endParaRPr lang="en-US" dirty="0" smtClean="0"/>
          </a:p>
          <a:p>
            <a:r>
              <a:rPr lang="en-US" dirty="0" smtClean="0"/>
              <a:t>1) Right click on the project and go to </a:t>
            </a:r>
            <a:r>
              <a:rPr lang="en-US" b="1" dirty="0" smtClean="0"/>
              <a:t>Properties&gt;TAFJ&gt;Compiler</a:t>
            </a:r>
            <a:r>
              <a:rPr lang="en-US" dirty="0" smtClean="0"/>
              <a:t> and tick the check box </a:t>
            </a:r>
            <a:r>
              <a:rPr lang="en-US" b="1" dirty="0" smtClean="0"/>
              <a:t>'Generate jar after compile</a:t>
            </a:r>
            <a:r>
              <a:rPr lang="en-US" dirty="0" smtClean="0"/>
              <a:t>' and click 'Apply'.</a:t>
            </a:r>
          </a:p>
          <a:p>
            <a:r>
              <a:rPr lang="en-US" dirty="0" smtClean="0"/>
              <a:t>2) Write the routine and compile it in design studio.</a:t>
            </a:r>
          </a:p>
          <a:p>
            <a:r>
              <a:rPr lang="en-US" dirty="0" smtClean="0"/>
              <a:t>3) Jar file will be created for the compiled folder in the following path </a:t>
            </a:r>
            <a:r>
              <a:rPr lang="en-US" b="1" dirty="0" smtClean="0"/>
              <a:t>- D:\SGBLR16\TAFJ\data\tafj\jars</a:t>
            </a:r>
            <a:r>
              <a:rPr lang="en-US" dirty="0" smtClean="0"/>
              <a:t>. </a:t>
            </a:r>
          </a:p>
          <a:p>
            <a:r>
              <a:rPr lang="en-US" dirty="0" smtClean="0"/>
              <a:t>4) Rename the jar file with a required name.</a:t>
            </a:r>
          </a:p>
          <a:p>
            <a:r>
              <a:rPr lang="en-US" dirty="0" smtClean="0"/>
              <a:t>5) Place the renamed jar file in the following path </a:t>
            </a:r>
            <a:r>
              <a:rPr lang="en-US" b="1" dirty="0" smtClean="0"/>
              <a:t>- \\10.109.32.157\jboss-eap-6.4_r16mbarc\modules\com\temenos\t24\main</a:t>
            </a:r>
            <a:r>
              <a:rPr lang="en-US" dirty="0" smtClean="0"/>
              <a:t>.</a:t>
            </a:r>
          </a:p>
          <a:p>
            <a:r>
              <a:rPr lang="en-US" dirty="0" smtClean="0"/>
              <a:t>6) Under the same path, edit the file </a:t>
            </a:r>
            <a:r>
              <a:rPr lang="en-US" b="0" dirty="0" smtClean="0"/>
              <a:t>'</a:t>
            </a:r>
            <a:r>
              <a:rPr lang="en-US" b="1" dirty="0" smtClean="0"/>
              <a:t>module.xm</a:t>
            </a:r>
            <a:r>
              <a:rPr lang="en-US" dirty="0" smtClean="0"/>
              <a:t>l' and add the following line to the file - </a:t>
            </a:r>
            <a:r>
              <a:rPr lang="en-US" b="1" dirty="0" smtClean="0"/>
              <a:t>&lt;resource-root path="Version.jar" /&gt; </a:t>
            </a:r>
            <a:r>
              <a:rPr lang="en-US" dirty="0" smtClean="0"/>
              <a:t>and save it.</a:t>
            </a:r>
          </a:p>
          <a:p>
            <a:r>
              <a:rPr lang="en-US" dirty="0" smtClean="0"/>
              <a:t>7) Restart the browser.</a:t>
            </a:r>
            <a:endParaRPr lang="en-US" dirty="0"/>
          </a:p>
        </p:txBody>
      </p:sp>
      <p:sp>
        <p:nvSpPr>
          <p:cNvPr id="4" name="Footer Placeholder 3"/>
          <p:cNvSpPr>
            <a:spLocks noGrp="1"/>
          </p:cNvSpPr>
          <p:nvPr>
            <p:ph type="ftr" sz="quarter" idx="10"/>
          </p:nvPr>
        </p:nvSpPr>
        <p:spPr/>
        <p:txBody>
          <a:bodyPr/>
          <a:lstStyle/>
          <a:p>
            <a:pPr>
              <a:defRPr/>
            </a:pPr>
            <a:r>
              <a:rPr lang="en-GB" smtClean="0"/>
              <a:t>© 2006 Capgemini - All rights reserved</a:t>
            </a:r>
            <a:endParaRPr lang="en-GB"/>
          </a:p>
        </p:txBody>
      </p:sp>
      <p:sp>
        <p:nvSpPr>
          <p:cNvPr id="5" name="Slide Number Placeholder 4"/>
          <p:cNvSpPr>
            <a:spLocks noGrp="1"/>
          </p:cNvSpPr>
          <p:nvPr>
            <p:ph type="sldNum" sz="quarter" idx="11"/>
          </p:nvPr>
        </p:nvSpPr>
        <p:spPr/>
        <p:txBody>
          <a:bodyPr/>
          <a:lstStyle/>
          <a:p>
            <a:pPr>
              <a:defRPr/>
            </a:pPr>
            <a:fld id="{26F2F3D9-AD3A-4CF7-956F-DC77BD9B3505}" type="slidenum">
              <a:rPr lang="en-GB" smtClean="0"/>
              <a:pPr>
                <a:defRPr/>
              </a:pPr>
              <a:t>29</a:t>
            </a:fld>
            <a:endParaRPr lang="en-GB"/>
          </a:p>
        </p:txBody>
      </p:sp>
    </p:spTree>
    <p:extLst>
      <p:ext uri="{BB962C8B-B14F-4D97-AF65-F5344CB8AC3E}">
        <p14:creationId xmlns:p14="http://schemas.microsoft.com/office/powerpoint/2010/main" val="408337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txBox="1">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7313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75615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4475" y="1265238"/>
            <a:ext cx="8713788" cy="4860925"/>
          </a:xfrm>
        </p:spPr>
        <p:txBody>
          <a:bodyPr/>
          <a:lstStyle/>
          <a:p>
            <a:pPr lvl="0"/>
            <a:endParaRPr lang="en-US" noProof="0" smtClean="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1032" name="Picture 138" descr="OK_Capgemini"/>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US" altLang="zh-CN" dirty="0" smtClean="0">
                <a:ea typeface="宋体" charset="-122"/>
              </a:rPr>
              <a:t>Version Routines</a:t>
            </a:r>
          </a:p>
        </p:txBody>
      </p:sp>
      <p:sp>
        <p:nvSpPr>
          <p:cNvPr id="19458" name="Rectangle 5"/>
          <p:cNvSpPr>
            <a:spLocks noGrp="1" noChangeArrowheads="1"/>
          </p:cNvSpPr>
          <p:nvPr>
            <p:ph type="subTitle" idx="1"/>
          </p:nvPr>
        </p:nvSpPr>
        <p:spPr>
          <a:xfrm>
            <a:off x="0" y="2795588"/>
            <a:ext cx="5367338" cy="461665"/>
          </a:xfrm>
        </p:spPr>
        <p:txBody>
          <a:bodyPr/>
          <a:lstStyle/>
          <a:p>
            <a:pPr marL="0" indent="0"/>
            <a:r>
              <a:rPr lang="en-US" altLang="zh-CN" dirty="0" smtClean="0">
                <a:ea typeface="宋体" charset="-122"/>
              </a:rPr>
              <a:t>September 2011</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R.NEW.LAST</a:t>
            </a:r>
          </a:p>
        </p:txBody>
      </p:sp>
      <p:sp>
        <p:nvSpPr>
          <p:cNvPr id="17411"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Dimensioned array </a:t>
            </a:r>
          </a:p>
          <a:p>
            <a:pPr eaLnBrk="1" hangingPunct="1"/>
            <a:r>
              <a:rPr lang="en-US" smtClean="0"/>
              <a:t>Consists of 500 dynamic arrays</a:t>
            </a:r>
          </a:p>
          <a:p>
            <a:pPr eaLnBrk="1" hangingPunct="1"/>
            <a:r>
              <a:rPr lang="en-US" smtClean="0"/>
              <a:t>Holds the currently opened record (If the record is unauthorized)</a:t>
            </a:r>
          </a:p>
          <a:p>
            <a:pPr eaLnBrk="1" hangingPunct="1"/>
            <a:r>
              <a:rPr lang="en-US" smtClean="0"/>
              <a:t>Definition in I_COMMON </a:t>
            </a:r>
          </a:p>
          <a:p>
            <a:pPr lvl="1" eaLnBrk="1" hangingPunct="1"/>
            <a:r>
              <a:rPr lang="en-US" smtClean="0"/>
              <a:t> DIM R.NEW.LAST(C$SYSDIM)</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mtClean="0"/>
              <a:t>Where do we attach routine</a:t>
            </a:r>
          </a:p>
        </p:txBody>
      </p:sp>
      <p:sp>
        <p:nvSpPr>
          <p:cNvPr id="104451" name="Rectangle 3"/>
          <p:cNvSpPr>
            <a:spLocks noGrp="1" noChangeArrowheads="1"/>
          </p:cNvSpPr>
          <p:nvPr>
            <p:ph type="body" idx="1"/>
          </p:nvPr>
        </p:nvSpPr>
        <p:spPr>
          <a:xfrm>
            <a:off x="992188" y="1592263"/>
            <a:ext cx="7874000" cy="4337050"/>
          </a:xfrm>
        </p:spPr>
        <p:txBody>
          <a:bodyPr/>
          <a:lstStyle/>
          <a:p>
            <a:pPr eaLnBrk="1" hangingPunct="1"/>
            <a:r>
              <a:rPr lang="en-US" smtClean="0"/>
              <a:t>In the version Application</a:t>
            </a:r>
          </a:p>
          <a:p>
            <a:pPr eaLnBrk="1" hangingPunct="1"/>
            <a:r>
              <a:rPr lang="en-US" smtClean="0"/>
              <a:t>Id routine field.</a:t>
            </a:r>
          </a:p>
          <a:p>
            <a:pPr eaLnBrk="1" hangingPunct="1"/>
            <a:endParaRPr lang="en-US" smtClean="0"/>
          </a:p>
          <a:p>
            <a:pPr eaLnBrk="1" hangingPunct="1">
              <a:buFont typeface="Wingdings 3" pitchFamily="18" charset="2"/>
              <a:buNone/>
            </a:pPr>
            <a:endParaRPr lang="en-US" smtClean="0"/>
          </a:p>
          <a:p>
            <a:pPr eaLnBrk="1" hangingPunct="1"/>
            <a:endParaRPr lang="en-US" smtClean="0"/>
          </a:p>
        </p:txBody>
      </p:sp>
      <p:pic>
        <p:nvPicPr>
          <p:cNvPr id="104452" name="Picture 5"/>
          <p:cNvPicPr>
            <a:picLocks noChangeAspect="1" noChangeArrowheads="1"/>
          </p:cNvPicPr>
          <p:nvPr/>
        </p:nvPicPr>
        <p:blipFill>
          <a:blip r:embed="rId2" cstate="print"/>
          <a:srcRect/>
          <a:stretch>
            <a:fillRect/>
          </a:stretch>
        </p:blipFill>
        <p:spPr bwMode="auto">
          <a:xfrm>
            <a:off x="1393825" y="3165475"/>
            <a:ext cx="6638925" cy="3317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smtClean="0"/>
              <a:t>Mandatory Prerequisites</a:t>
            </a:r>
          </a:p>
        </p:txBody>
      </p:sp>
      <p:sp>
        <p:nvSpPr>
          <p:cNvPr id="105475"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t>How to attach the routine - Scenario</a:t>
            </a:r>
          </a:p>
        </p:txBody>
      </p:sp>
      <p:sp>
        <p:nvSpPr>
          <p:cNvPr id="10649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the Enquiry application with all the mandatory  fields   </a:t>
            </a:r>
          </a:p>
          <a:p>
            <a:pPr eaLnBrk="1" hangingPunct="1"/>
            <a:r>
              <a:rPr lang="en-US" dirty="0" smtClean="0"/>
              <a:t>Create subroutine that will get executed as soon as the id of an enquiry is entered and prefixes the id of the enquiry with ‘THE.TRG’ provided it is not a %Enquiry or an Enquiry-List.</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t>Routine</a:t>
            </a:r>
          </a:p>
        </p:txBody>
      </p:sp>
      <p:pic>
        <p:nvPicPr>
          <p:cNvPr id="107523" name="Picture 3"/>
          <p:cNvPicPr>
            <a:picLocks noGrp="1" noChangeAspect="1" noChangeArrowheads="1"/>
          </p:cNvPicPr>
          <p:nvPr>
            <p:ph type="body" idx="1"/>
          </p:nvPr>
        </p:nvPicPr>
        <p:blipFill>
          <a:blip r:embed="rId3"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mtClean="0"/>
              <a:t>Create Version and attach routine</a:t>
            </a:r>
          </a:p>
        </p:txBody>
      </p:sp>
      <p:sp>
        <p:nvSpPr>
          <p:cNvPr id="108547" name="Content Placeholder 3"/>
          <p:cNvSpPr>
            <a:spLocks noGrp="1"/>
          </p:cNvSpPr>
          <p:nvPr>
            <p:ph idx="1"/>
          </p:nvPr>
        </p:nvSpPr>
        <p:spPr>
          <a:xfrm>
            <a:off x="992188" y="1592263"/>
            <a:ext cx="7874000" cy="4638675"/>
          </a:xfrm>
        </p:spPr>
        <p:txBody>
          <a:bodyPr/>
          <a:lstStyle/>
          <a:p>
            <a:endParaRPr lang="en-US" smtClean="0"/>
          </a:p>
        </p:txBody>
      </p:sp>
      <p:pic>
        <p:nvPicPr>
          <p:cNvPr id="108548" name="Picture 4"/>
          <p:cNvPicPr>
            <a:picLocks noChangeAspect="1" noChangeArrowheads="1"/>
          </p:cNvPicPr>
          <p:nvPr/>
        </p:nvPicPr>
        <p:blipFill>
          <a:blip r:embed="rId3" cstate="print"/>
          <a:srcRect b="13518"/>
          <a:stretch>
            <a:fillRect/>
          </a:stretch>
        </p:blipFill>
        <p:spPr bwMode="auto">
          <a:xfrm>
            <a:off x="1854200" y="1600200"/>
            <a:ext cx="5610225" cy="46704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mtClean="0"/>
              <a:t>Run the version</a:t>
            </a:r>
          </a:p>
        </p:txBody>
      </p:sp>
      <p:sp>
        <p:nvSpPr>
          <p:cNvPr id="109571" name="Content Placeholder 3"/>
          <p:cNvSpPr>
            <a:spLocks noGrp="1"/>
          </p:cNvSpPr>
          <p:nvPr>
            <p:ph idx="1"/>
          </p:nvPr>
        </p:nvSpPr>
        <p:spPr>
          <a:xfrm>
            <a:off x="992188" y="1592263"/>
            <a:ext cx="7874000" cy="4638675"/>
          </a:xfrm>
        </p:spPr>
        <p:txBody>
          <a:bodyPr/>
          <a:lstStyle/>
          <a:p>
            <a:endParaRPr lang="en-US" smtClean="0"/>
          </a:p>
        </p:txBody>
      </p:sp>
      <p:pic>
        <p:nvPicPr>
          <p:cNvPr id="109572" name="Picture 4"/>
          <p:cNvPicPr>
            <a:picLocks noChangeAspect="1" noChangeArrowheads="1"/>
          </p:cNvPicPr>
          <p:nvPr/>
        </p:nvPicPr>
        <p:blipFill>
          <a:blip r:embed="rId2" cstate="print"/>
          <a:srcRect/>
          <a:stretch>
            <a:fillRect/>
          </a:stretch>
        </p:blipFill>
        <p:spPr bwMode="auto">
          <a:xfrm>
            <a:off x="1025525" y="1595438"/>
            <a:ext cx="7802563" cy="38766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mtClean="0"/>
              <a:t>WorkShop 1</a:t>
            </a:r>
          </a:p>
        </p:txBody>
      </p:sp>
      <p:sp>
        <p:nvSpPr>
          <p:cNvPr id="110595"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acct application when a new Account is created, check if the 3rd and last digit does not have the same no. if the nos. are same then increment the no. by one. </a:t>
            </a:r>
          </a:p>
        </p:txBody>
      </p:sp>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mtClean="0"/>
              <a:t>Routine</a:t>
            </a:r>
          </a:p>
        </p:txBody>
      </p:sp>
      <p:sp>
        <p:nvSpPr>
          <p:cNvPr id="111619" name="Rectangle 5"/>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111620" name="Picture 6"/>
          <p:cNvPicPr>
            <a:picLocks noChangeAspect="1" noChangeArrowheads="1"/>
          </p:cNvPicPr>
          <p:nvPr/>
        </p:nvPicPr>
        <p:blipFill>
          <a:blip r:embed="rId2" cstate="print"/>
          <a:srcRect b="1834"/>
          <a:stretch>
            <a:fillRect/>
          </a:stretch>
        </p:blipFill>
        <p:spPr bwMode="auto">
          <a:xfrm>
            <a:off x="1001713" y="1595438"/>
            <a:ext cx="7858125" cy="4173537"/>
          </a:xfrm>
          <a:prstGeom prst="rect">
            <a:avLst/>
          </a:prstGeom>
          <a:noFill/>
          <a:ln w="9525">
            <a:solidFill>
              <a:schemeClr val="hlink"/>
            </a:solidFill>
            <a:miter lim="800000"/>
            <a:headEnd/>
            <a:tailEnd/>
          </a:ln>
        </p:spPr>
      </p:pic>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Attach the routine</a:t>
            </a:r>
          </a:p>
        </p:txBody>
      </p:sp>
      <p:sp>
        <p:nvSpPr>
          <p:cNvPr id="112643" name="Content Placeholder 3"/>
          <p:cNvSpPr>
            <a:spLocks noGrp="1"/>
          </p:cNvSpPr>
          <p:nvPr>
            <p:ph idx="1"/>
          </p:nvPr>
        </p:nvSpPr>
        <p:spPr>
          <a:xfrm>
            <a:off x="992188" y="1592263"/>
            <a:ext cx="7874000" cy="4638675"/>
          </a:xfrm>
        </p:spPr>
        <p:txBody>
          <a:bodyPr/>
          <a:lstStyle/>
          <a:p>
            <a:endParaRPr lang="en-US" smtClean="0"/>
          </a:p>
        </p:txBody>
      </p:sp>
      <p:pic>
        <p:nvPicPr>
          <p:cNvPr id="112644" name="Picture 4"/>
          <p:cNvPicPr>
            <a:picLocks noChangeAspect="1" noChangeArrowheads="1"/>
          </p:cNvPicPr>
          <p:nvPr/>
        </p:nvPicPr>
        <p:blipFill>
          <a:blip r:embed="rId2" cstate="print"/>
          <a:srcRect/>
          <a:stretch>
            <a:fillRect/>
          </a:stretch>
        </p:blipFill>
        <p:spPr bwMode="auto">
          <a:xfrm>
            <a:off x="1714500" y="2671763"/>
            <a:ext cx="6426200" cy="2603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smtClean="0"/>
              <a:t>Output</a:t>
            </a:r>
          </a:p>
        </p:txBody>
      </p:sp>
      <p:pic>
        <p:nvPicPr>
          <p:cNvPr id="113667" name="Picture 6"/>
          <p:cNvPicPr>
            <a:picLocks noChangeAspect="1" noChangeArrowheads="1"/>
          </p:cNvPicPr>
          <p:nvPr/>
        </p:nvPicPr>
        <p:blipFill>
          <a:blip r:embed="rId2" cstate="print"/>
          <a:srcRect r="16743" b="5733"/>
          <a:stretch>
            <a:fillRect/>
          </a:stretch>
        </p:blipFill>
        <p:spPr bwMode="auto">
          <a:xfrm>
            <a:off x="2214563" y="3619500"/>
            <a:ext cx="4722812" cy="1881188"/>
          </a:xfrm>
          <a:prstGeom prst="rect">
            <a:avLst/>
          </a:prstGeom>
          <a:noFill/>
          <a:ln w="19050">
            <a:solidFill>
              <a:srgbClr val="0000FF"/>
            </a:solidFill>
            <a:miter lim="800000"/>
            <a:headEnd/>
            <a:tailEnd/>
          </a:ln>
        </p:spPr>
      </p:pic>
      <p:pic>
        <p:nvPicPr>
          <p:cNvPr id="113668" name="Picture 7"/>
          <p:cNvPicPr>
            <a:picLocks noChangeAspect="1" noChangeArrowheads="1"/>
          </p:cNvPicPr>
          <p:nvPr/>
        </p:nvPicPr>
        <p:blipFill>
          <a:blip r:embed="rId3" cstate="print"/>
          <a:srcRect/>
          <a:stretch>
            <a:fillRect/>
          </a:stretch>
        </p:blipFill>
        <p:spPr bwMode="auto">
          <a:xfrm>
            <a:off x="2217738" y="1527175"/>
            <a:ext cx="4705350" cy="18811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ID.NEW.LAST and R.NEW.LAST</a:t>
            </a:r>
          </a:p>
        </p:txBody>
      </p:sp>
      <p:sp>
        <p:nvSpPr>
          <p:cNvPr id="12291" name="Slide Number Placeholder 13"/>
          <p:cNvSpPr>
            <a:spLocks noGrp="1"/>
          </p:cNvSpPr>
          <p:nvPr>
            <p:ph type="sldNum" sz="quarter" idx="10"/>
          </p:nvPr>
        </p:nvSpPr>
        <p:spPr>
          <a:noFill/>
        </p:spPr>
        <p:txBody>
          <a:bodyPr/>
          <a:lstStyle/>
          <a:p>
            <a:r>
              <a:rPr lang="en-GB" smtClean="0"/>
              <a:t>Slide </a:t>
            </a:r>
            <a:fld id="{6BE4CAD4-4928-4F91-B1D3-AC84FE058F4E}" type="slidenum">
              <a:rPr lang="en-GB" smtClean="0"/>
              <a:pPr/>
              <a:t>10</a:t>
            </a:fld>
            <a:endParaRPr lang="en-GB" smtClean="0"/>
          </a:p>
        </p:txBody>
      </p:sp>
      <p:sp>
        <p:nvSpPr>
          <p:cNvPr id="12292" name="Text Box 7"/>
          <p:cNvSpPr txBox="1">
            <a:spLocks noChangeArrowheads="1"/>
          </p:cNvSpPr>
          <p:nvPr/>
        </p:nvSpPr>
        <p:spPr bwMode="auto">
          <a:xfrm>
            <a:off x="1500188" y="107156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2293" name="Text Box 7"/>
          <p:cNvSpPr txBox="1">
            <a:spLocks noChangeArrowheads="1"/>
          </p:cNvSpPr>
          <p:nvPr/>
        </p:nvSpPr>
        <p:spPr bwMode="auto">
          <a:xfrm>
            <a:off x="857250" y="2071688"/>
            <a:ext cx="3214688"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pic>
        <p:nvPicPr>
          <p:cNvPr id="12294" name="Picture 17"/>
          <p:cNvPicPr>
            <a:picLocks noChangeAspect="1" noChangeArrowheads="1"/>
          </p:cNvPicPr>
          <p:nvPr/>
        </p:nvPicPr>
        <p:blipFill>
          <a:blip r:embed="rId3" cstate="print"/>
          <a:srcRect/>
          <a:stretch>
            <a:fillRect/>
          </a:stretch>
        </p:blipFill>
        <p:spPr bwMode="auto">
          <a:xfrm>
            <a:off x="1157288" y="2500313"/>
            <a:ext cx="2628900" cy="2916237"/>
          </a:xfrm>
          <a:prstGeom prst="rect">
            <a:avLst/>
          </a:prstGeom>
          <a:noFill/>
          <a:ln w="9525">
            <a:solidFill>
              <a:srgbClr val="005294"/>
            </a:solidFill>
            <a:miter lim="800000"/>
            <a:headEnd/>
            <a:tailEnd/>
          </a:ln>
        </p:spPr>
      </p:pic>
      <p:sp>
        <p:nvSpPr>
          <p:cNvPr id="12295" name="Text Box 7"/>
          <p:cNvSpPr txBox="1">
            <a:spLocks noChangeArrowheads="1"/>
          </p:cNvSpPr>
          <p:nvPr/>
        </p:nvSpPr>
        <p:spPr bwMode="auto">
          <a:xfrm>
            <a:off x="5572125" y="107156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2296" name="Text Box 7"/>
          <p:cNvSpPr txBox="1">
            <a:spLocks noChangeArrowheads="1"/>
          </p:cNvSpPr>
          <p:nvPr/>
        </p:nvSpPr>
        <p:spPr bwMode="auto">
          <a:xfrm>
            <a:off x="4929188" y="2071688"/>
            <a:ext cx="3214687"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pic>
        <p:nvPicPr>
          <p:cNvPr id="12297" name="Picture 17"/>
          <p:cNvPicPr>
            <a:picLocks noChangeAspect="1" noChangeArrowheads="1"/>
          </p:cNvPicPr>
          <p:nvPr/>
        </p:nvPicPr>
        <p:blipFill>
          <a:blip r:embed="rId3" cstate="print"/>
          <a:srcRect/>
          <a:stretch>
            <a:fillRect/>
          </a:stretch>
        </p:blipFill>
        <p:spPr bwMode="auto">
          <a:xfrm>
            <a:off x="5229225" y="2500313"/>
            <a:ext cx="2628900" cy="2916237"/>
          </a:xfrm>
          <a:prstGeom prst="rect">
            <a:avLst/>
          </a:prstGeom>
          <a:noFill/>
          <a:ln w="9525">
            <a:solidFill>
              <a:srgbClr val="005294"/>
            </a:solidFill>
            <a:miter lim="800000"/>
            <a:headEnd/>
            <a:tailEnd/>
          </a:ln>
        </p:spPr>
      </p:pic>
      <p:pic>
        <p:nvPicPr>
          <p:cNvPr id="12298" name="Picture 11"/>
          <p:cNvPicPr>
            <a:picLocks noChangeAspect="1" noChangeArrowheads="1"/>
          </p:cNvPicPr>
          <p:nvPr/>
        </p:nvPicPr>
        <p:blipFill>
          <a:blip r:embed="rId4" cstate="print"/>
          <a:srcRect/>
          <a:stretch>
            <a:fillRect/>
          </a:stretch>
        </p:blipFill>
        <p:spPr bwMode="auto">
          <a:xfrm>
            <a:off x="2071688" y="1428750"/>
            <a:ext cx="714375" cy="196850"/>
          </a:xfrm>
          <a:prstGeom prst="rect">
            <a:avLst/>
          </a:prstGeom>
          <a:noFill/>
          <a:ln w="9525">
            <a:solidFill>
              <a:srgbClr val="005294"/>
            </a:solidFill>
            <a:miter lim="800000"/>
            <a:headEnd/>
            <a:tailEnd/>
          </a:ln>
        </p:spPr>
      </p:pic>
      <p:pic>
        <p:nvPicPr>
          <p:cNvPr id="12299" name="Picture 11"/>
          <p:cNvPicPr>
            <a:picLocks noChangeAspect="1" noChangeArrowheads="1"/>
          </p:cNvPicPr>
          <p:nvPr/>
        </p:nvPicPr>
        <p:blipFill>
          <a:blip r:embed="rId4" cstate="print"/>
          <a:srcRect/>
          <a:stretch>
            <a:fillRect/>
          </a:stretch>
        </p:blipFill>
        <p:spPr bwMode="auto">
          <a:xfrm>
            <a:off x="6143625" y="1428750"/>
            <a:ext cx="714375" cy="19685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76200" y="71438"/>
            <a:ext cx="7010400" cy="381000"/>
          </a:xfrm>
        </p:spPr>
        <p:txBody>
          <a:bodyPr/>
          <a:lstStyle/>
          <a:p>
            <a:r>
              <a:rPr lang="en-US" smtClean="0"/>
              <a:t>Check Record Routine</a:t>
            </a:r>
            <a:endParaRPr lang="en-GB" smtClean="0"/>
          </a:p>
        </p:txBody>
      </p:sp>
      <p:sp>
        <p:nvSpPr>
          <p:cNvPr id="25603" name="Content Placeholder 2"/>
          <p:cNvSpPr>
            <a:spLocks noGrp="1"/>
          </p:cNvSpPr>
          <p:nvPr>
            <p:ph idx="1"/>
          </p:nvPr>
        </p:nvSpPr>
        <p:spPr>
          <a:xfrm>
            <a:off x="685800" y="1143000"/>
            <a:ext cx="7772400" cy="4800600"/>
          </a:xfrm>
        </p:spPr>
        <p:txBody>
          <a:bodyPr/>
          <a:lstStyle/>
          <a:p>
            <a:endParaRPr lang="en-US" sz="1800" smtClean="0"/>
          </a:p>
          <a:p>
            <a:r>
              <a:rPr lang="en-US" sz="1800" smtClean="0"/>
              <a:t>Check record routine is used to alter field attributes or to default values into fields</a:t>
            </a:r>
          </a:p>
          <a:p>
            <a:endParaRPr lang="en-US" sz="1800" smtClean="0"/>
          </a:p>
          <a:p>
            <a:r>
              <a:rPr lang="en-US" sz="1800" smtClean="0"/>
              <a:t>It is invoked after the id is entered and validated </a:t>
            </a:r>
          </a:p>
          <a:p>
            <a:endParaRPr lang="en-US" sz="1800" smtClean="0"/>
          </a:p>
          <a:p>
            <a:r>
              <a:rPr lang="en-US" sz="1800" smtClean="0">
                <a:cs typeface="Arial" charset="0"/>
              </a:rPr>
              <a:t>Gets invoked when the functions I(Input), D(Delete), A(Authorise) and R(Reverse) are used</a:t>
            </a:r>
          </a:p>
          <a:p>
            <a:endParaRPr lang="en-US" sz="1800" smtClean="0">
              <a:cs typeface="Arial" charset="0"/>
            </a:endParaRPr>
          </a:p>
          <a:p>
            <a:r>
              <a:rPr lang="en-GB" sz="1800" smtClean="0"/>
              <a:t>Attached to the field CHECK.REC.RTN  of  the version</a:t>
            </a:r>
          </a:p>
          <a:p>
            <a:endParaRPr lang="en-US" sz="1800" smtClean="0"/>
          </a:p>
          <a:p>
            <a:r>
              <a:rPr lang="en-US" sz="1800" smtClean="0"/>
              <a:t>Check record routines need to have an entry in </a:t>
            </a:r>
            <a:r>
              <a:rPr lang="en-US" sz="1800" b="1" smtClean="0"/>
              <a:t>EB.API</a:t>
            </a:r>
            <a:endParaRPr lang="en-GB" sz="1800" b="1" smtClean="0"/>
          </a:p>
        </p:txBody>
      </p:sp>
      <p:sp>
        <p:nvSpPr>
          <p:cNvPr id="25604" name="Slide Number Placeholder 3"/>
          <p:cNvSpPr>
            <a:spLocks noGrp="1"/>
          </p:cNvSpPr>
          <p:nvPr>
            <p:ph type="sldNum" sz="quarter" idx="10"/>
          </p:nvPr>
        </p:nvSpPr>
        <p:spPr>
          <a:noFill/>
        </p:spPr>
        <p:txBody>
          <a:bodyPr/>
          <a:lstStyle/>
          <a:p>
            <a:r>
              <a:rPr lang="en-GB" smtClean="0"/>
              <a:t>Slide </a:t>
            </a:r>
            <a:fld id="{F0357F16-96A8-4BBA-B458-9C005D126A95}" type="slidenum">
              <a:rPr lang="en-GB" smtClean="0"/>
              <a:pPr/>
              <a:t>109</a:t>
            </a:fld>
            <a:endParaRPr lang="en-GB" smtClean="0"/>
          </a:p>
        </p:txBody>
      </p:sp>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76200" y="71438"/>
            <a:ext cx="7010400" cy="381000"/>
          </a:xfrm>
        </p:spPr>
        <p:txBody>
          <a:bodyPr/>
          <a:lstStyle/>
          <a:p>
            <a:r>
              <a:rPr lang="en-US" dirty="0" smtClean="0"/>
              <a:t>Check Record Routine</a:t>
            </a:r>
            <a:endParaRPr lang="en-GB" dirty="0" smtClean="0"/>
          </a:p>
        </p:txBody>
      </p:sp>
      <p:sp>
        <p:nvSpPr>
          <p:cNvPr id="26627" name="Content Placeholder 2"/>
          <p:cNvSpPr>
            <a:spLocks noGrp="1"/>
          </p:cNvSpPr>
          <p:nvPr>
            <p:ph idx="1"/>
          </p:nvPr>
        </p:nvSpPr>
        <p:spPr>
          <a:xfrm>
            <a:off x="685800" y="1143000"/>
            <a:ext cx="7772400" cy="4800600"/>
          </a:xfrm>
        </p:spPr>
        <p:txBody>
          <a:bodyPr/>
          <a:lstStyle/>
          <a:p>
            <a:endParaRPr lang="en-US" sz="1800" dirty="0" smtClean="0"/>
          </a:p>
          <a:p>
            <a:r>
              <a:rPr lang="en-US" sz="1800" dirty="0" smtClean="0"/>
              <a:t>Create a version for the </a:t>
            </a:r>
            <a:r>
              <a:rPr lang="en-US" sz="1800" b="1" dirty="0" smtClean="0"/>
              <a:t>ACCOUNT</a:t>
            </a:r>
            <a:r>
              <a:rPr lang="en-US" sz="1800" dirty="0" smtClean="0"/>
              <a:t> application with all the mandatory fields</a:t>
            </a:r>
          </a:p>
          <a:p>
            <a:endParaRPr lang="en-US" sz="1800" dirty="0" smtClean="0"/>
          </a:p>
          <a:p>
            <a:r>
              <a:rPr lang="en-US" sz="1800" dirty="0" smtClean="0"/>
              <a:t>Using the version ,the user should be allowed to open only account records that belong to CATEGORY 6001. Write a subroutine to perform the validation</a:t>
            </a:r>
            <a:endParaRPr lang="en-GB" sz="1800" dirty="0" smtClean="0"/>
          </a:p>
          <a:p>
            <a:endParaRPr lang="en-GB" sz="1800" dirty="0" smtClean="0"/>
          </a:p>
        </p:txBody>
      </p:sp>
      <p:sp>
        <p:nvSpPr>
          <p:cNvPr id="26628" name="Slide Number Placeholder 3"/>
          <p:cNvSpPr>
            <a:spLocks noGrp="1"/>
          </p:cNvSpPr>
          <p:nvPr>
            <p:ph type="sldNum" sz="quarter" idx="10"/>
          </p:nvPr>
        </p:nvSpPr>
        <p:spPr>
          <a:noFill/>
        </p:spPr>
        <p:txBody>
          <a:bodyPr/>
          <a:lstStyle/>
          <a:p>
            <a:r>
              <a:rPr lang="en-GB" smtClean="0"/>
              <a:t>Slide </a:t>
            </a:r>
            <a:fld id="{692B14D2-CCEE-4E85-94FC-5A1BEA6FF54F}" type="slidenum">
              <a:rPr lang="en-GB" smtClean="0"/>
              <a:pPr/>
              <a:t>110</a:t>
            </a:fld>
            <a:endParaRPr lang="en-GB" smtClean="0"/>
          </a:p>
        </p:txBody>
      </p:sp>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76200" y="65088"/>
            <a:ext cx="7010400" cy="381000"/>
          </a:xfrm>
        </p:spPr>
        <p:txBody>
          <a:bodyPr/>
          <a:lstStyle/>
          <a:p>
            <a:r>
              <a:rPr lang="en-US" smtClean="0"/>
              <a:t>The Algorithm</a:t>
            </a:r>
            <a:endParaRPr lang="en-GB" smtClean="0"/>
          </a:p>
        </p:txBody>
      </p:sp>
      <p:sp>
        <p:nvSpPr>
          <p:cNvPr id="27651" name="Content Placeholder 2"/>
          <p:cNvSpPr>
            <a:spLocks noGrp="1"/>
          </p:cNvSpPr>
          <p:nvPr>
            <p:ph idx="1"/>
          </p:nvPr>
        </p:nvSpPr>
        <p:spPr>
          <a:xfrm>
            <a:off x="642938" y="857250"/>
            <a:ext cx="7772400" cy="4800600"/>
          </a:xfrm>
        </p:spPr>
        <p:txBody>
          <a:bodyPr/>
          <a:lstStyle/>
          <a:p>
            <a:endParaRPr lang="en-US" sz="1800" smtClean="0"/>
          </a:p>
          <a:p>
            <a:endParaRPr lang="en-US" sz="1800" smtClean="0"/>
          </a:p>
          <a:p>
            <a:r>
              <a:rPr lang="en-US" sz="1800" smtClean="0"/>
              <a:t>Create the version for the </a:t>
            </a:r>
            <a:r>
              <a:rPr lang="en-US" sz="1800" b="1" smtClean="0"/>
              <a:t>ACCOUNT </a:t>
            </a:r>
            <a:r>
              <a:rPr lang="en-US" sz="1800" smtClean="0"/>
              <a:t>application</a:t>
            </a:r>
          </a:p>
          <a:p>
            <a:endParaRPr lang="en-US" sz="1800" smtClean="0"/>
          </a:p>
          <a:p>
            <a:r>
              <a:rPr lang="en-US" sz="1800" smtClean="0"/>
              <a:t>Check the id of the version that is opened currently by the user</a:t>
            </a:r>
          </a:p>
          <a:p>
            <a:endParaRPr lang="en-US" sz="1800" smtClean="0"/>
          </a:p>
          <a:p>
            <a:r>
              <a:rPr lang="en-US" sz="1800" smtClean="0"/>
              <a:t>User should be allowed to open only those accounts that belong to CATEGORY 6001</a:t>
            </a:r>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GB" sz="1800" smtClean="0"/>
          </a:p>
        </p:txBody>
      </p:sp>
      <p:sp>
        <p:nvSpPr>
          <p:cNvPr id="27652" name="Slide Number Placeholder 3"/>
          <p:cNvSpPr>
            <a:spLocks noGrp="1"/>
          </p:cNvSpPr>
          <p:nvPr>
            <p:ph type="sldNum" sz="quarter" idx="10"/>
          </p:nvPr>
        </p:nvSpPr>
        <p:spPr>
          <a:noFill/>
        </p:spPr>
        <p:txBody>
          <a:bodyPr/>
          <a:lstStyle/>
          <a:p>
            <a:r>
              <a:rPr lang="en-GB" smtClean="0"/>
              <a:t>Slide </a:t>
            </a:r>
            <a:fld id="{33A4EA5E-07E7-426E-93C7-C389D61321C3}" type="slidenum">
              <a:rPr lang="en-GB" smtClean="0"/>
              <a:pPr/>
              <a:t>111</a:t>
            </a:fld>
            <a:endParaRPr lang="en-GB" smtClean="0"/>
          </a:p>
        </p:txBody>
      </p:sp>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Write the subroutine</a:t>
            </a:r>
            <a:endParaRPr lang="en-GB" smtClean="0"/>
          </a:p>
        </p:txBody>
      </p:sp>
      <p:sp>
        <p:nvSpPr>
          <p:cNvPr id="28675" name="Slide Number Placeholder 3"/>
          <p:cNvSpPr>
            <a:spLocks noGrp="1"/>
          </p:cNvSpPr>
          <p:nvPr>
            <p:ph type="sldNum" sz="quarter" idx="10"/>
          </p:nvPr>
        </p:nvSpPr>
        <p:spPr>
          <a:noFill/>
        </p:spPr>
        <p:txBody>
          <a:bodyPr/>
          <a:lstStyle/>
          <a:p>
            <a:r>
              <a:rPr lang="en-GB" smtClean="0"/>
              <a:t>Slide </a:t>
            </a:r>
            <a:fld id="{79DC0F89-8CAE-4B39-A5A8-E1F86CE1D5F9}" type="slidenum">
              <a:rPr lang="en-GB" smtClean="0"/>
              <a:pPr/>
              <a:t>112</a:t>
            </a:fld>
            <a:endParaRPr lang="en-GB" smtClean="0"/>
          </a:p>
        </p:txBody>
      </p:sp>
      <p:pic>
        <p:nvPicPr>
          <p:cNvPr id="28676" name="Picture 5"/>
          <p:cNvPicPr>
            <a:picLocks noChangeAspect="1" noChangeArrowheads="1"/>
          </p:cNvPicPr>
          <p:nvPr/>
        </p:nvPicPr>
        <p:blipFill>
          <a:blip r:embed="rId3" cstate="print"/>
          <a:srcRect/>
          <a:stretch>
            <a:fillRect/>
          </a:stretch>
        </p:blipFill>
        <p:spPr bwMode="auto">
          <a:xfrm>
            <a:off x="785813" y="1143000"/>
            <a:ext cx="8245475" cy="4643438"/>
          </a:xfrm>
          <a:prstGeom prst="rect">
            <a:avLst/>
          </a:prstGeom>
          <a:noFill/>
          <a:ln w="9525">
            <a:solidFill>
              <a:schemeClr val="tx1"/>
            </a:solidFill>
            <a:miter lim="800000"/>
            <a:headEnd/>
            <a:tailEnd/>
          </a:ln>
        </p:spPr>
      </p:pic>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smtClean="0"/>
              <a:t>AfterUnauth routine</a:t>
            </a:r>
          </a:p>
        </p:txBody>
      </p:sp>
      <p:sp>
        <p:nvSpPr>
          <p:cNvPr id="125955" name="Rectangle 3"/>
          <p:cNvSpPr>
            <a:spLocks noGrp="1" noChangeArrowheads="1"/>
          </p:cNvSpPr>
          <p:nvPr>
            <p:ph type="body" idx="1"/>
          </p:nvPr>
        </p:nvSpPr>
        <p:spPr>
          <a:xfrm>
            <a:off x="992188" y="1592263"/>
            <a:ext cx="7874000" cy="4337050"/>
          </a:xfrm>
        </p:spPr>
        <p:txBody>
          <a:bodyPr/>
          <a:lstStyle/>
          <a:p>
            <a:pPr eaLnBrk="1" hangingPunct="1"/>
            <a:r>
              <a:rPr lang="en-US" smtClean="0"/>
              <a:t>Why AfterUnauth routine?</a:t>
            </a:r>
          </a:p>
          <a:p>
            <a:pPr eaLnBrk="1" hangingPunct="1"/>
            <a:r>
              <a:rPr lang="en-US" smtClean="0"/>
              <a:t>When AfterUnauth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AfterUnauth Routines – Scenario</a:t>
            </a:r>
          </a:p>
        </p:txBody>
      </p:sp>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smtClean="0"/>
              <a:t>Why AfterUnauth</a:t>
            </a:r>
          </a:p>
        </p:txBody>
      </p:sp>
      <p:sp>
        <p:nvSpPr>
          <p:cNvPr id="126979"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operation after Input Routine</a:t>
            </a:r>
          </a:p>
          <a:p>
            <a:pPr eaLnBrk="1" hangingPunct="1"/>
            <a:r>
              <a:rPr lang="en-US" smtClean="0"/>
              <a:t>After Committing the record.</a:t>
            </a:r>
          </a:p>
          <a:p>
            <a:pPr eaLnBrk="1" hangingPunct="1"/>
            <a:r>
              <a:rPr lang="en-US" smtClean="0"/>
              <a:t>Without affecting the existing record</a:t>
            </a:r>
          </a:p>
        </p:txBody>
      </p:sp>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smtClean="0"/>
              <a:t>When is it called?</a:t>
            </a:r>
          </a:p>
        </p:txBody>
      </p:sp>
      <p:sp>
        <p:nvSpPr>
          <p:cNvPr id="128003" name="Rectangle 3"/>
          <p:cNvSpPr>
            <a:spLocks noGrp="1" noChangeArrowheads="1"/>
          </p:cNvSpPr>
          <p:nvPr>
            <p:ph type="body" idx="1"/>
          </p:nvPr>
        </p:nvSpPr>
        <p:spPr>
          <a:xfrm>
            <a:off x="992188" y="1592263"/>
            <a:ext cx="7874000" cy="4337050"/>
          </a:xfrm>
        </p:spPr>
        <p:txBody>
          <a:bodyPr/>
          <a:lstStyle/>
          <a:p>
            <a:pPr eaLnBrk="1" hangingPunct="1"/>
            <a:r>
              <a:rPr lang="en-US" smtClean="0"/>
              <a:t>While Committing a new/existing record </a:t>
            </a:r>
          </a:p>
          <a:p>
            <a:pPr eaLnBrk="1" hangingPunct="1"/>
            <a:r>
              <a:rPr lang="en-US" smtClean="0"/>
              <a:t>After the record been written into the $NAU file.</a:t>
            </a:r>
          </a:p>
          <a:p>
            <a:pPr eaLnBrk="1" hangingPunct="1">
              <a:buFont typeface="Wingdings 3" pitchFamily="18" charset="2"/>
              <a:buNone/>
            </a:pPr>
            <a:endParaRPr lang="en-US" smtClean="0"/>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smtClean="0"/>
              <a:t>Where do we attach routine</a:t>
            </a:r>
          </a:p>
        </p:txBody>
      </p:sp>
      <p:sp>
        <p:nvSpPr>
          <p:cNvPr id="129027" name="Content Placeholder 3"/>
          <p:cNvSpPr>
            <a:spLocks noGrp="1"/>
          </p:cNvSpPr>
          <p:nvPr>
            <p:ph idx="1"/>
          </p:nvPr>
        </p:nvSpPr>
        <p:spPr>
          <a:xfrm>
            <a:off x="992188" y="1592263"/>
            <a:ext cx="7874000" cy="4638675"/>
          </a:xfrm>
        </p:spPr>
        <p:txBody>
          <a:bodyPr/>
          <a:lstStyle/>
          <a:p>
            <a:endParaRPr lang="en-US" smtClean="0"/>
          </a:p>
        </p:txBody>
      </p:sp>
      <p:pic>
        <p:nvPicPr>
          <p:cNvPr id="129028" name="Picture 4"/>
          <p:cNvPicPr>
            <a:picLocks noChangeAspect="1" noChangeArrowheads="1"/>
          </p:cNvPicPr>
          <p:nvPr/>
        </p:nvPicPr>
        <p:blipFill>
          <a:blip r:embed="rId2" cstate="print"/>
          <a:srcRect/>
          <a:stretch>
            <a:fillRect/>
          </a:stretch>
        </p:blipFill>
        <p:spPr bwMode="auto">
          <a:xfrm>
            <a:off x="1558925" y="2320925"/>
            <a:ext cx="6554788" cy="15414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smtClean="0"/>
              <a:t>How do we attach- Scenario</a:t>
            </a:r>
          </a:p>
        </p:txBody>
      </p:sp>
      <p:sp>
        <p:nvSpPr>
          <p:cNvPr id="130051" name="Rectangle 3"/>
          <p:cNvSpPr>
            <a:spLocks noGrp="1" noChangeArrowheads="1"/>
          </p:cNvSpPr>
          <p:nvPr>
            <p:ph type="body" idx="1"/>
          </p:nvPr>
        </p:nvSpPr>
        <p:spPr>
          <a:xfrm>
            <a:off x="992188" y="1592263"/>
            <a:ext cx="7874000" cy="4337050"/>
          </a:xfrm>
        </p:spPr>
        <p:txBody>
          <a:bodyPr/>
          <a:lstStyle/>
          <a:p>
            <a:pPr eaLnBrk="1" hangingPunct="1"/>
            <a:r>
              <a:rPr lang="en-US" dirty="0" smtClean="0"/>
              <a:t>When a transaction is committed using a version of the FT application, the user should be taken to another version in order to input the charges (if any).</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mtClean="0"/>
              <a:t>Mandatory Prerequisites</a:t>
            </a:r>
          </a:p>
        </p:txBody>
      </p:sp>
      <p:sp>
        <p:nvSpPr>
          <p:cNvPr id="131075"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ID.OLD</a:t>
            </a:r>
          </a:p>
        </p:txBody>
      </p:sp>
      <p:sp>
        <p:nvSpPr>
          <p:cNvPr id="18435" name="Rectangle 3"/>
          <p:cNvSpPr>
            <a:spLocks noGrp="1" noChangeArrowheads="1"/>
          </p:cNvSpPr>
          <p:nvPr>
            <p:ph type="body" idx="1"/>
          </p:nvPr>
        </p:nvSpPr>
        <p:spPr>
          <a:xfrm>
            <a:off x="992188" y="1592263"/>
            <a:ext cx="7874000" cy="4337050"/>
          </a:xfrm>
        </p:spPr>
        <p:txBody>
          <a:bodyPr/>
          <a:lstStyle/>
          <a:p>
            <a:pPr eaLnBrk="1" hangingPunct="1"/>
            <a:r>
              <a:rPr lang="en-US" dirty="0" smtClean="0"/>
              <a:t>Defined in I_COMMON</a:t>
            </a:r>
          </a:p>
          <a:p>
            <a:pPr eaLnBrk="1" hangingPunct="1"/>
            <a:r>
              <a:rPr lang="en-US" dirty="0" smtClean="0"/>
              <a:t>Dynamic array</a:t>
            </a:r>
          </a:p>
          <a:p>
            <a:pPr eaLnBrk="1" hangingPunct="1"/>
            <a:r>
              <a:rPr lang="en-US" dirty="0" smtClean="0"/>
              <a:t>For authorized record</a:t>
            </a:r>
          </a:p>
          <a:p>
            <a:pPr lvl="1" eaLnBrk="1" hangingPunct="1"/>
            <a:r>
              <a:rPr lang="en-US" dirty="0" smtClean="0"/>
              <a:t>Holds the ID of the authorized record</a:t>
            </a:r>
          </a:p>
          <a:p>
            <a:pPr eaLnBrk="1" hangingPunct="1"/>
            <a:r>
              <a:rPr lang="en-US" dirty="0" smtClean="0"/>
              <a:t>Enables to check if the current record is authorized</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smtClean="0"/>
              <a:t>PGM.VERSION</a:t>
            </a:r>
          </a:p>
        </p:txBody>
      </p:sp>
      <p:sp>
        <p:nvSpPr>
          <p:cNvPr id="132099"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a:t>
            </a:r>
          </a:p>
          <a:p>
            <a:pPr eaLnBrk="1" hangingPunct="1"/>
            <a:r>
              <a:rPr lang="en-US" smtClean="0"/>
              <a:t>Contains the name of the currently opened version.</a:t>
            </a:r>
          </a:p>
          <a:p>
            <a:pPr lvl="1" eaLnBrk="1" hangingPunct="1"/>
            <a:r>
              <a:rPr lang="en-US" smtClean="0"/>
              <a:t> 	Example : CUSTOMER,INPUT</a:t>
            </a:r>
          </a:p>
          <a:p>
            <a:pPr lvl="2" eaLnBrk="1" hangingPunct="1"/>
            <a:r>
              <a:rPr lang="en-US" sz="2400" smtClean="0"/>
              <a:t>	APPLICATION	: CUSTOMER</a:t>
            </a:r>
          </a:p>
          <a:p>
            <a:pPr lvl="2" eaLnBrk="1" hangingPunct="1"/>
            <a:r>
              <a:rPr lang="en-US" sz="2400" smtClean="0"/>
              <a:t>	PGM.VERSION	:,INPUT</a:t>
            </a:r>
          </a:p>
        </p:txBody>
      </p:sp>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smtClean="0"/>
              <a:t>INPUT.BUFFER</a:t>
            </a:r>
          </a:p>
        </p:txBody>
      </p:sp>
      <p:sp>
        <p:nvSpPr>
          <p:cNvPr id="133123"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 </a:t>
            </a:r>
          </a:p>
          <a:p>
            <a:pPr eaLnBrk="1" hangingPunct="1"/>
            <a:r>
              <a:rPr lang="en-US" smtClean="0"/>
              <a:t>Any input that a user wishes to execute from the command line. </a:t>
            </a:r>
          </a:p>
          <a:p>
            <a:pPr lvl="1" eaLnBrk="1" hangingPunct="1"/>
            <a:r>
              <a:rPr lang="en-US" smtClean="0"/>
              <a:t>	Example</a:t>
            </a:r>
          </a:p>
          <a:p>
            <a:pPr lvl="2" eaLnBrk="1" hangingPunct="1"/>
            <a:r>
              <a:rPr lang="en-US" sz="2400" smtClean="0"/>
              <a:t>	INPUT.BUFFER = C.U:”CUSTOMER I” : C.F</a:t>
            </a:r>
          </a:p>
          <a:p>
            <a:pPr lvl="2" eaLnBrk="1" hangingPunct="1"/>
            <a:r>
              <a:rPr lang="en-US" sz="2400" smtClean="0"/>
              <a:t>	C.U : Ctrl U Enter -&gt; will go to the command line</a:t>
            </a:r>
          </a:p>
          <a:p>
            <a:pPr lvl="2" eaLnBrk="1" hangingPunct="1"/>
            <a:r>
              <a:rPr lang="en-US" sz="2400" smtClean="0"/>
              <a:t>	C.F : Ctrl F Enter(F3) -&gt; Used to obtain a new id </a:t>
            </a:r>
          </a:p>
        </p:txBody>
      </p:sp>
    </p:spTree>
  </p:cSld>
  <p:clrMapOvr>
    <a:masterClrMapping/>
  </p:clrMapOvr>
  <p:transition>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mtClean="0"/>
              <a:t>V$FUNCTION</a:t>
            </a:r>
          </a:p>
        </p:txBody>
      </p:sp>
      <p:sp>
        <p:nvSpPr>
          <p:cNvPr id="134147"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a:t>
            </a:r>
          </a:p>
          <a:p>
            <a:pPr eaLnBrk="1" hangingPunct="1"/>
            <a:r>
              <a:rPr lang="en-US" smtClean="0"/>
              <a:t>Contains the function that is being currently chosen by the user.</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Routine – Reflection Mode</a:t>
            </a:r>
          </a:p>
        </p:txBody>
      </p:sp>
      <p:sp>
        <p:nvSpPr>
          <p:cNvPr id="135171" name="Content Placeholder 2"/>
          <p:cNvSpPr>
            <a:spLocks noGrp="1"/>
          </p:cNvSpPr>
          <p:nvPr>
            <p:ph idx="1"/>
          </p:nvPr>
        </p:nvSpPr>
        <p:spPr>
          <a:xfrm>
            <a:off x="992188" y="1592263"/>
            <a:ext cx="7874000" cy="4638675"/>
          </a:xfrm>
        </p:spPr>
        <p:txBody>
          <a:bodyPr/>
          <a:lstStyle/>
          <a:p>
            <a:endParaRPr lang="en-US" smtClean="0"/>
          </a:p>
        </p:txBody>
      </p:sp>
      <p:pic>
        <p:nvPicPr>
          <p:cNvPr id="135172" name="Picture 2"/>
          <p:cNvPicPr>
            <a:picLocks noChangeAspect="1" noChangeArrowheads="1"/>
          </p:cNvPicPr>
          <p:nvPr/>
        </p:nvPicPr>
        <p:blipFill>
          <a:blip r:embed="rId2" cstate="print"/>
          <a:srcRect/>
          <a:stretch>
            <a:fillRect/>
          </a:stretch>
        </p:blipFill>
        <p:spPr bwMode="auto">
          <a:xfrm>
            <a:off x="1011238" y="1603375"/>
            <a:ext cx="7837487" cy="41783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smtClean="0"/>
              <a:t>Attach the Routine</a:t>
            </a:r>
          </a:p>
        </p:txBody>
      </p:sp>
      <p:sp>
        <p:nvSpPr>
          <p:cNvPr id="136195" name="Content Placeholder 3"/>
          <p:cNvSpPr>
            <a:spLocks noGrp="1"/>
          </p:cNvSpPr>
          <p:nvPr>
            <p:ph idx="1"/>
          </p:nvPr>
        </p:nvSpPr>
        <p:spPr>
          <a:xfrm>
            <a:off x="992188" y="1592263"/>
            <a:ext cx="7874000" cy="4638675"/>
          </a:xfrm>
        </p:spPr>
        <p:txBody>
          <a:bodyPr/>
          <a:lstStyle/>
          <a:p>
            <a:endParaRPr lang="en-US" smtClean="0"/>
          </a:p>
        </p:txBody>
      </p:sp>
      <p:pic>
        <p:nvPicPr>
          <p:cNvPr id="136196" name="Picture 4"/>
          <p:cNvPicPr>
            <a:picLocks noChangeAspect="1" noChangeArrowheads="1"/>
          </p:cNvPicPr>
          <p:nvPr/>
        </p:nvPicPr>
        <p:blipFill>
          <a:blip r:embed="rId2" cstate="print"/>
          <a:srcRect/>
          <a:stretch>
            <a:fillRect/>
          </a:stretch>
        </p:blipFill>
        <p:spPr bwMode="auto">
          <a:xfrm>
            <a:off x="996950" y="1627188"/>
            <a:ext cx="3833813" cy="4598987"/>
          </a:xfrm>
          <a:prstGeom prst="rect">
            <a:avLst/>
          </a:prstGeom>
          <a:noFill/>
          <a:ln w="19050">
            <a:solidFill>
              <a:srgbClr val="0000FF"/>
            </a:solidFill>
            <a:miter lim="800000"/>
            <a:headEnd/>
            <a:tailEnd/>
          </a:ln>
        </p:spPr>
      </p:pic>
      <p:pic>
        <p:nvPicPr>
          <p:cNvPr id="136197" name="Picture 5"/>
          <p:cNvPicPr>
            <a:picLocks noChangeAspect="1" noChangeArrowheads="1"/>
          </p:cNvPicPr>
          <p:nvPr/>
        </p:nvPicPr>
        <p:blipFill>
          <a:blip r:embed="rId3" cstate="print"/>
          <a:srcRect/>
          <a:stretch>
            <a:fillRect/>
          </a:stretch>
        </p:blipFill>
        <p:spPr bwMode="auto">
          <a:xfrm>
            <a:off x="4906963" y="1928813"/>
            <a:ext cx="3816350" cy="33782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smtClean="0"/>
              <a:t>Execute the version – Reflection Mode</a:t>
            </a:r>
          </a:p>
        </p:txBody>
      </p:sp>
      <p:pic>
        <p:nvPicPr>
          <p:cNvPr id="137219"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smtClean="0"/>
              <a:t>After Commit – Reflection Mode</a:t>
            </a:r>
          </a:p>
        </p:txBody>
      </p:sp>
      <p:sp>
        <p:nvSpPr>
          <p:cNvPr id="138243" name="Content Placeholder 3"/>
          <p:cNvSpPr>
            <a:spLocks noGrp="1"/>
          </p:cNvSpPr>
          <p:nvPr>
            <p:ph idx="1"/>
          </p:nvPr>
        </p:nvSpPr>
        <p:spPr>
          <a:xfrm>
            <a:off x="992188" y="1592263"/>
            <a:ext cx="7874000" cy="4638675"/>
          </a:xfrm>
        </p:spPr>
        <p:txBody>
          <a:bodyPr/>
          <a:lstStyle/>
          <a:p>
            <a:endParaRPr lang="en-US" smtClean="0"/>
          </a:p>
        </p:txBody>
      </p:sp>
      <p:pic>
        <p:nvPicPr>
          <p:cNvPr id="138244" name="Picture 4"/>
          <p:cNvPicPr>
            <a:picLocks noChangeAspect="1" noChangeArrowheads="1"/>
          </p:cNvPicPr>
          <p:nvPr/>
        </p:nvPicPr>
        <p:blipFill>
          <a:blip r:embed="rId2" cstate="print"/>
          <a:srcRect/>
          <a:stretch>
            <a:fillRect/>
          </a:stretch>
        </p:blipFill>
        <p:spPr bwMode="auto">
          <a:xfrm>
            <a:off x="1320800" y="1581150"/>
            <a:ext cx="7208838" cy="39195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smtClean="0"/>
              <a:t>Routine – Browser Mode</a:t>
            </a:r>
          </a:p>
        </p:txBody>
      </p:sp>
      <p:sp>
        <p:nvSpPr>
          <p:cNvPr id="139267" name="Content Placeholder 2"/>
          <p:cNvSpPr>
            <a:spLocks noGrp="1"/>
          </p:cNvSpPr>
          <p:nvPr>
            <p:ph idx="1"/>
          </p:nvPr>
        </p:nvSpPr>
        <p:spPr>
          <a:xfrm>
            <a:off x="992188" y="1592263"/>
            <a:ext cx="7874000" cy="4638675"/>
          </a:xfrm>
        </p:spPr>
        <p:txBody>
          <a:bodyPr/>
          <a:lstStyle/>
          <a:p>
            <a:endParaRPr lang="en-US" smtClean="0"/>
          </a:p>
        </p:txBody>
      </p:sp>
      <p:pic>
        <p:nvPicPr>
          <p:cNvPr id="139268" name="Picture 2"/>
          <p:cNvPicPr>
            <a:picLocks noChangeAspect="1" noChangeArrowheads="1"/>
          </p:cNvPicPr>
          <p:nvPr/>
        </p:nvPicPr>
        <p:blipFill>
          <a:blip r:embed="rId2" cstate="print"/>
          <a:srcRect/>
          <a:stretch>
            <a:fillRect/>
          </a:stretch>
        </p:blipFill>
        <p:spPr bwMode="auto">
          <a:xfrm>
            <a:off x="1949450" y="1625600"/>
            <a:ext cx="6132513" cy="44323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smtClean="0"/>
              <a:t>Attach the Routine</a:t>
            </a:r>
          </a:p>
        </p:txBody>
      </p:sp>
      <p:sp>
        <p:nvSpPr>
          <p:cNvPr id="140291" name="Content Placeholder 3"/>
          <p:cNvSpPr>
            <a:spLocks noGrp="1"/>
          </p:cNvSpPr>
          <p:nvPr>
            <p:ph idx="1"/>
          </p:nvPr>
        </p:nvSpPr>
        <p:spPr>
          <a:xfrm>
            <a:off x="992188" y="1592263"/>
            <a:ext cx="7874000" cy="4638675"/>
          </a:xfrm>
        </p:spPr>
        <p:txBody>
          <a:bodyPr/>
          <a:lstStyle/>
          <a:p>
            <a:endParaRPr lang="en-US" smtClean="0"/>
          </a:p>
        </p:txBody>
      </p:sp>
      <p:pic>
        <p:nvPicPr>
          <p:cNvPr id="140292" name="Picture 4"/>
          <p:cNvPicPr>
            <a:picLocks noChangeAspect="1" noChangeArrowheads="1"/>
          </p:cNvPicPr>
          <p:nvPr/>
        </p:nvPicPr>
        <p:blipFill>
          <a:blip r:embed="rId2" cstate="print"/>
          <a:srcRect/>
          <a:stretch>
            <a:fillRect/>
          </a:stretch>
        </p:blipFill>
        <p:spPr bwMode="auto">
          <a:xfrm>
            <a:off x="1008063" y="1560513"/>
            <a:ext cx="3927475" cy="4679950"/>
          </a:xfrm>
          <a:prstGeom prst="rect">
            <a:avLst/>
          </a:prstGeom>
          <a:noFill/>
          <a:ln w="19050">
            <a:solidFill>
              <a:srgbClr val="0000FF"/>
            </a:solidFill>
            <a:miter lim="800000"/>
            <a:headEnd/>
            <a:tailEnd/>
          </a:ln>
        </p:spPr>
      </p:pic>
      <p:pic>
        <p:nvPicPr>
          <p:cNvPr id="140293" name="Picture 5"/>
          <p:cNvPicPr>
            <a:picLocks noChangeAspect="1" noChangeArrowheads="1"/>
          </p:cNvPicPr>
          <p:nvPr/>
        </p:nvPicPr>
        <p:blipFill>
          <a:blip r:embed="rId3" cstate="print"/>
          <a:srcRect/>
          <a:stretch>
            <a:fillRect/>
          </a:stretch>
        </p:blipFill>
        <p:spPr bwMode="auto">
          <a:xfrm>
            <a:off x="5021263" y="1536700"/>
            <a:ext cx="3775075" cy="47037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smtClean="0"/>
              <a:t>Execute the version</a:t>
            </a:r>
          </a:p>
        </p:txBody>
      </p:sp>
      <p:sp>
        <p:nvSpPr>
          <p:cNvPr id="141315" name="Content Placeholder 4"/>
          <p:cNvSpPr>
            <a:spLocks noGrp="1"/>
          </p:cNvSpPr>
          <p:nvPr>
            <p:ph idx="1"/>
          </p:nvPr>
        </p:nvSpPr>
        <p:spPr>
          <a:xfrm>
            <a:off x="992188" y="1592263"/>
            <a:ext cx="7874000" cy="4638675"/>
          </a:xfrm>
        </p:spPr>
        <p:txBody>
          <a:bodyPr/>
          <a:lstStyle/>
          <a:p>
            <a:endParaRPr lang="en-US" smtClean="0"/>
          </a:p>
        </p:txBody>
      </p:sp>
      <p:pic>
        <p:nvPicPr>
          <p:cNvPr id="141316" name="Picture 5"/>
          <p:cNvPicPr>
            <a:picLocks noChangeAspect="1" noChangeArrowheads="1"/>
          </p:cNvPicPr>
          <p:nvPr/>
        </p:nvPicPr>
        <p:blipFill>
          <a:blip r:embed="rId2" cstate="print"/>
          <a:srcRect/>
          <a:stretch>
            <a:fillRect/>
          </a:stretch>
        </p:blipFill>
        <p:spPr bwMode="auto">
          <a:xfrm>
            <a:off x="1955800" y="1598613"/>
            <a:ext cx="6054725" cy="33210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R.OLD</a:t>
            </a:r>
          </a:p>
        </p:txBody>
      </p:sp>
      <p:sp>
        <p:nvSpPr>
          <p:cNvPr id="19459"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Dimensioned array</a:t>
            </a:r>
          </a:p>
          <a:p>
            <a:pPr eaLnBrk="1" hangingPunct="1"/>
            <a:r>
              <a:rPr lang="en-US" smtClean="0"/>
              <a:t>Consists of 500 dynamic arrays</a:t>
            </a:r>
          </a:p>
          <a:p>
            <a:pPr eaLnBrk="1" hangingPunct="1"/>
            <a:r>
              <a:rPr lang="en-US" smtClean="0"/>
              <a:t>Holds the current authorized record (if any) </a:t>
            </a:r>
          </a:p>
          <a:p>
            <a:pPr eaLnBrk="1" hangingPunct="1"/>
            <a:r>
              <a:rPr lang="en-US" smtClean="0"/>
              <a:t>Holds the actual live record (If it exists)</a:t>
            </a:r>
          </a:p>
          <a:p>
            <a:pPr eaLnBrk="1" hangingPunct="1"/>
            <a:r>
              <a:rPr lang="en-US" smtClean="0"/>
              <a:t>Definition in I_COMMON </a:t>
            </a:r>
          </a:p>
          <a:p>
            <a:pPr lvl="1" eaLnBrk="1" hangingPunct="1"/>
            <a:r>
              <a:rPr lang="en-US" smtClean="0"/>
              <a:t> DIM R.OLD(C$SYSDIM)</a:t>
            </a:r>
          </a:p>
          <a:p>
            <a:pPr eaLnBrk="1" hangingPunct="1">
              <a:buFont typeface="Wingdings 3" pitchFamily="18" charset="2"/>
              <a:buNone/>
            </a:pPr>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smtClean="0"/>
              <a:t>Commit</a:t>
            </a:r>
          </a:p>
        </p:txBody>
      </p:sp>
      <p:sp>
        <p:nvSpPr>
          <p:cNvPr id="142339" name="Content Placeholder 3"/>
          <p:cNvSpPr>
            <a:spLocks noGrp="1"/>
          </p:cNvSpPr>
          <p:nvPr>
            <p:ph idx="1"/>
          </p:nvPr>
        </p:nvSpPr>
        <p:spPr>
          <a:xfrm>
            <a:off x="992188" y="1592263"/>
            <a:ext cx="7874000" cy="4638675"/>
          </a:xfrm>
        </p:spPr>
        <p:txBody>
          <a:bodyPr/>
          <a:lstStyle/>
          <a:p>
            <a:endParaRPr lang="en-US" smtClean="0"/>
          </a:p>
        </p:txBody>
      </p:sp>
      <p:pic>
        <p:nvPicPr>
          <p:cNvPr id="142340" name="Picture 5"/>
          <p:cNvPicPr>
            <a:picLocks noChangeAspect="1" noChangeArrowheads="1"/>
          </p:cNvPicPr>
          <p:nvPr/>
        </p:nvPicPr>
        <p:blipFill>
          <a:blip r:embed="rId2" cstate="print"/>
          <a:srcRect/>
          <a:stretch>
            <a:fillRect/>
          </a:stretch>
        </p:blipFill>
        <p:spPr bwMode="auto">
          <a:xfrm>
            <a:off x="1233488" y="1573213"/>
            <a:ext cx="7388225" cy="46736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smtClean="0"/>
              <a:t>Workshop</a:t>
            </a:r>
          </a:p>
        </p:txBody>
      </p:sp>
      <p:sp>
        <p:nvSpPr>
          <p:cNvPr id="14336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Account as soon as a new Account is created a teller version is called to deposit LCY amount </a:t>
            </a:r>
          </a:p>
        </p:txBody>
      </p:sp>
    </p:spTree>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smtClean="0"/>
              <a:t>BeforeAuth Routine</a:t>
            </a:r>
          </a:p>
        </p:txBody>
      </p:sp>
      <p:sp>
        <p:nvSpPr>
          <p:cNvPr id="144387" name="Rectangle 3"/>
          <p:cNvSpPr>
            <a:spLocks noGrp="1" noChangeArrowheads="1"/>
          </p:cNvSpPr>
          <p:nvPr>
            <p:ph type="body" idx="1"/>
          </p:nvPr>
        </p:nvSpPr>
        <p:spPr>
          <a:xfrm>
            <a:off x="992188" y="1592263"/>
            <a:ext cx="7874000" cy="4337050"/>
          </a:xfrm>
        </p:spPr>
        <p:txBody>
          <a:bodyPr/>
          <a:lstStyle/>
          <a:p>
            <a:pPr eaLnBrk="1" hangingPunct="1"/>
            <a:r>
              <a:rPr lang="en-US" smtClean="0"/>
              <a:t>Why BeforeAuth routine?</a:t>
            </a:r>
          </a:p>
          <a:p>
            <a:pPr eaLnBrk="1" hangingPunct="1"/>
            <a:r>
              <a:rPr lang="en-US" smtClean="0"/>
              <a:t>When BeforeAuth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BeforeAuth Routines – Scenario</a:t>
            </a:r>
          </a:p>
        </p:txBody>
      </p:sp>
    </p:spTree>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smtClean="0"/>
              <a:t>Why Before Auth</a:t>
            </a:r>
          </a:p>
        </p:txBody>
      </p:sp>
      <p:sp>
        <p:nvSpPr>
          <p:cNvPr id="145411"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operation after Commit</a:t>
            </a:r>
          </a:p>
          <a:p>
            <a:pPr eaLnBrk="1" hangingPunct="1"/>
            <a:r>
              <a:rPr lang="en-US" smtClean="0"/>
              <a:t>To perform Operation before Authorise</a:t>
            </a:r>
          </a:p>
        </p:txBody>
      </p:sp>
    </p:spTree>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smtClean="0"/>
              <a:t>When BeforeAuth is called?</a:t>
            </a:r>
          </a:p>
        </p:txBody>
      </p:sp>
      <p:sp>
        <p:nvSpPr>
          <p:cNvPr id="146435" name="Rectangle 3"/>
          <p:cNvSpPr>
            <a:spLocks noGrp="1" noChangeArrowheads="1"/>
          </p:cNvSpPr>
          <p:nvPr>
            <p:ph type="body" idx="1"/>
          </p:nvPr>
        </p:nvSpPr>
        <p:spPr>
          <a:xfrm>
            <a:off x="992188" y="1592263"/>
            <a:ext cx="7874000" cy="4337050"/>
          </a:xfrm>
        </p:spPr>
        <p:txBody>
          <a:bodyPr/>
          <a:lstStyle/>
          <a:p>
            <a:pPr eaLnBrk="1" hangingPunct="1"/>
            <a:r>
              <a:rPr lang="en-US" dirty="0" smtClean="0"/>
              <a:t>During authorization of an INAU record.</a:t>
            </a:r>
          </a:p>
          <a:p>
            <a:pPr eaLnBrk="1" hangingPunct="1"/>
            <a:r>
              <a:rPr lang="en-US" dirty="0" smtClean="0"/>
              <a:t>Called before Version Auth routine is executed. </a:t>
            </a:r>
          </a:p>
          <a:p>
            <a:pPr eaLnBrk="1" hangingPunct="1"/>
            <a:r>
              <a:rPr lang="en-US" dirty="0" err="1" smtClean="0"/>
              <a:t>Before.Auth</a:t>
            </a:r>
            <a:r>
              <a:rPr lang="en-US" dirty="0" smtClean="0"/>
              <a:t> – Before F.WRITE. </a:t>
            </a:r>
          </a:p>
          <a:p>
            <a:pPr eaLnBrk="1" hangingPunct="1"/>
            <a:r>
              <a:rPr lang="en-US" dirty="0" smtClean="0"/>
              <a:t>Changes made to R.NEW will reflect in the record written </a:t>
            </a:r>
          </a:p>
          <a:p>
            <a:pPr eaLnBrk="1" hangingPunct="1"/>
            <a:r>
              <a:rPr lang="en-US" dirty="0" smtClean="0"/>
              <a:t>AUTH routine – After F.WRITE</a:t>
            </a:r>
          </a:p>
          <a:p>
            <a:pPr eaLnBrk="1" hangingPunct="1">
              <a:buFont typeface="Wingdings 3" pitchFamily="18" charset="2"/>
              <a:buNone/>
            </a:pPr>
            <a:endParaRPr lang="en-US" dirty="0" smtClean="0"/>
          </a:p>
        </p:txBody>
      </p:sp>
    </p:spTree>
  </p:cSld>
  <p:clrMapOvr>
    <a:masterClrMapping/>
  </p:clrMapOvr>
  <p:transition>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smtClean="0"/>
              <a:t>Where to Attach the Routine?</a:t>
            </a:r>
          </a:p>
        </p:txBody>
      </p:sp>
      <p:sp>
        <p:nvSpPr>
          <p:cNvPr id="147459" name="Rectangle 3"/>
          <p:cNvSpPr>
            <a:spLocks noGrp="1" noChangeArrowheads="1"/>
          </p:cNvSpPr>
          <p:nvPr>
            <p:ph type="body" idx="1"/>
          </p:nvPr>
        </p:nvSpPr>
        <p:spPr>
          <a:xfrm>
            <a:off x="992188" y="1592263"/>
            <a:ext cx="7874000" cy="4337050"/>
          </a:xfrm>
        </p:spPr>
        <p:txBody>
          <a:bodyPr/>
          <a:lstStyle/>
          <a:p>
            <a:pPr eaLnBrk="1" hangingPunct="1"/>
            <a:r>
              <a:rPr lang="en-US" smtClean="0"/>
              <a:t>BeforeAuth Rtn.1 field of the Version</a:t>
            </a:r>
          </a:p>
        </p:txBody>
      </p:sp>
      <p:pic>
        <p:nvPicPr>
          <p:cNvPr id="147460" name="Picture 5"/>
          <p:cNvPicPr>
            <a:picLocks noChangeAspect="1" noChangeArrowheads="1"/>
          </p:cNvPicPr>
          <p:nvPr/>
        </p:nvPicPr>
        <p:blipFill>
          <a:blip r:embed="rId2" cstate="print"/>
          <a:srcRect/>
          <a:stretch>
            <a:fillRect/>
          </a:stretch>
        </p:blipFill>
        <p:spPr bwMode="auto">
          <a:xfrm>
            <a:off x="2035175" y="2538413"/>
            <a:ext cx="5332413" cy="13223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smtClean="0"/>
              <a:t>Mandatory Prerequisites</a:t>
            </a:r>
          </a:p>
        </p:txBody>
      </p:sp>
      <p:sp>
        <p:nvSpPr>
          <p:cNvPr id="148483"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smtClean="0"/>
              <a:t>How to Attach Routines - Scenario</a:t>
            </a:r>
          </a:p>
        </p:txBody>
      </p:sp>
      <p:sp>
        <p:nvSpPr>
          <p:cNvPr id="149507" name="Rectangle 3"/>
          <p:cNvSpPr>
            <a:spLocks noGrp="1" noChangeArrowheads="1"/>
          </p:cNvSpPr>
          <p:nvPr>
            <p:ph type="body" idx="1"/>
          </p:nvPr>
        </p:nvSpPr>
        <p:spPr>
          <a:xfrm>
            <a:off x="992188" y="1592263"/>
            <a:ext cx="7874000" cy="4337050"/>
          </a:xfrm>
        </p:spPr>
        <p:txBody>
          <a:bodyPr/>
          <a:lstStyle/>
          <a:p>
            <a:pPr eaLnBrk="1" hangingPunct="1">
              <a:lnSpc>
                <a:spcPct val="115000"/>
              </a:lnSpc>
            </a:pPr>
            <a:r>
              <a:rPr lang="en-US" dirty="0" smtClean="0"/>
              <a:t>While authorizing a customer record, the user should be given the option to fill in any special comments with the customer record like “Special Customer”.</a:t>
            </a:r>
          </a:p>
          <a:p>
            <a:pPr eaLnBrk="1" hangingPunct="1">
              <a:lnSpc>
                <a:spcPct val="115000"/>
              </a:lnSpc>
            </a:pPr>
            <a:r>
              <a:rPr lang="en-US" dirty="0" smtClean="0"/>
              <a:t>Write a routine that will prompt the user to enter free text while authorizing a customer record. </a:t>
            </a:r>
          </a:p>
          <a:p>
            <a:pPr eaLnBrk="1" hangingPunct="1">
              <a:lnSpc>
                <a:spcPct val="115000"/>
              </a:lnSpc>
            </a:pPr>
            <a:r>
              <a:rPr lang="en-US" dirty="0" smtClean="0"/>
              <a:t>Once the text is entered by the user, the data needs to be updated in the field TEXT in the Customer application. </a:t>
            </a:r>
          </a:p>
          <a:p>
            <a:pPr eaLnBrk="1" hangingPunct="1">
              <a:lnSpc>
                <a:spcPct val="115000"/>
              </a:lnSpc>
            </a:pPr>
            <a:r>
              <a:rPr lang="en-US" dirty="0" smtClean="0"/>
              <a:t>If no text is entered by the user then the message “No text entered. Proceeding with other processing” should be displayed and the record should get authorized.</a:t>
            </a:r>
          </a:p>
          <a:p>
            <a:pPr eaLnBrk="1" hangingPunct="1">
              <a:lnSpc>
                <a:spcPct val="115000"/>
              </a:lnSpc>
            </a:pPr>
            <a:endParaRPr lang="en-US" dirty="0" smtClean="0"/>
          </a:p>
        </p:txBody>
      </p:sp>
    </p:spTree>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smtClean="0"/>
              <a:t>Routine</a:t>
            </a:r>
          </a:p>
        </p:txBody>
      </p:sp>
      <p:pic>
        <p:nvPicPr>
          <p:cNvPr id="150531"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smtClean="0"/>
              <a:t>Attach the routine</a:t>
            </a:r>
          </a:p>
        </p:txBody>
      </p:sp>
      <p:sp>
        <p:nvSpPr>
          <p:cNvPr id="151555" name="Content Placeholder 3"/>
          <p:cNvSpPr>
            <a:spLocks noGrp="1"/>
          </p:cNvSpPr>
          <p:nvPr>
            <p:ph idx="1"/>
          </p:nvPr>
        </p:nvSpPr>
        <p:spPr>
          <a:xfrm>
            <a:off x="992188" y="1592263"/>
            <a:ext cx="7874000" cy="4638675"/>
          </a:xfrm>
        </p:spPr>
        <p:txBody>
          <a:bodyPr/>
          <a:lstStyle/>
          <a:p>
            <a:endParaRPr lang="en-US" smtClean="0"/>
          </a:p>
        </p:txBody>
      </p:sp>
      <p:pic>
        <p:nvPicPr>
          <p:cNvPr id="151556" name="Picture 4"/>
          <p:cNvPicPr>
            <a:picLocks noChangeAspect="1" noChangeArrowheads="1"/>
          </p:cNvPicPr>
          <p:nvPr/>
        </p:nvPicPr>
        <p:blipFill>
          <a:blip r:embed="rId2" cstate="print"/>
          <a:srcRect/>
          <a:stretch>
            <a:fillRect/>
          </a:stretch>
        </p:blipFill>
        <p:spPr bwMode="auto">
          <a:xfrm>
            <a:off x="987425" y="1609725"/>
            <a:ext cx="3830638" cy="4616450"/>
          </a:xfrm>
          <a:prstGeom prst="rect">
            <a:avLst/>
          </a:prstGeom>
          <a:noFill/>
          <a:ln w="19050">
            <a:solidFill>
              <a:srgbClr val="0000FF"/>
            </a:solidFill>
            <a:miter lim="800000"/>
            <a:headEnd/>
            <a:tailEnd/>
          </a:ln>
        </p:spPr>
      </p:pic>
      <p:pic>
        <p:nvPicPr>
          <p:cNvPr id="151557" name="Picture 5"/>
          <p:cNvPicPr>
            <a:picLocks noChangeAspect="1" noChangeArrowheads="1"/>
          </p:cNvPicPr>
          <p:nvPr/>
        </p:nvPicPr>
        <p:blipFill>
          <a:blip r:embed="rId3" cstate="print"/>
          <a:srcRect/>
          <a:stretch>
            <a:fillRect/>
          </a:stretch>
        </p:blipFill>
        <p:spPr bwMode="auto">
          <a:xfrm>
            <a:off x="5033963" y="1606550"/>
            <a:ext cx="3602037" cy="46053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7"/>
          <p:cNvSpPr txBox="1">
            <a:spLocks noChangeArrowheads="1"/>
          </p:cNvSpPr>
          <p:nvPr/>
        </p:nvSpPr>
        <p:spPr bwMode="auto">
          <a:xfrm>
            <a:off x="614362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R.OLD </a:t>
            </a:r>
          </a:p>
        </p:txBody>
      </p:sp>
      <p:sp>
        <p:nvSpPr>
          <p:cNvPr id="15363" name="Text Box 7"/>
          <p:cNvSpPr txBox="1">
            <a:spLocks noChangeArrowheads="1"/>
          </p:cNvSpPr>
          <p:nvPr/>
        </p:nvSpPr>
        <p:spPr bwMode="auto">
          <a:xfrm>
            <a:off x="14287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sp>
        <p:nvSpPr>
          <p:cNvPr id="15364" name="Rectangle 2"/>
          <p:cNvSpPr>
            <a:spLocks noGrp="1" noChangeArrowheads="1"/>
          </p:cNvSpPr>
          <p:nvPr>
            <p:ph type="title"/>
          </p:nvPr>
        </p:nvSpPr>
        <p:spPr/>
        <p:txBody>
          <a:bodyPr/>
          <a:lstStyle/>
          <a:p>
            <a:pPr eaLnBrk="1" hangingPunct="1"/>
            <a:r>
              <a:rPr lang="en-US" smtClean="0"/>
              <a:t>ID.OLD and R.OLD</a:t>
            </a:r>
          </a:p>
        </p:txBody>
      </p:sp>
      <p:sp>
        <p:nvSpPr>
          <p:cNvPr id="15365" name="Slide Number Placeholder 13"/>
          <p:cNvSpPr>
            <a:spLocks noGrp="1"/>
          </p:cNvSpPr>
          <p:nvPr>
            <p:ph type="sldNum" sz="quarter" idx="10"/>
          </p:nvPr>
        </p:nvSpPr>
        <p:spPr>
          <a:noFill/>
        </p:spPr>
        <p:txBody>
          <a:bodyPr/>
          <a:lstStyle/>
          <a:p>
            <a:r>
              <a:rPr lang="en-GB" smtClean="0"/>
              <a:t>Slide </a:t>
            </a:r>
            <a:fld id="{A567D697-ACBB-499E-853F-1E329F0AEC74}" type="slidenum">
              <a:rPr lang="en-GB" smtClean="0"/>
              <a:pPr/>
              <a:t>13</a:t>
            </a:fld>
            <a:endParaRPr lang="en-GB" smtClean="0"/>
          </a:p>
        </p:txBody>
      </p:sp>
      <p:sp>
        <p:nvSpPr>
          <p:cNvPr id="15366" name="Text Box 7"/>
          <p:cNvSpPr txBox="1">
            <a:spLocks noChangeArrowheads="1"/>
          </p:cNvSpPr>
          <p:nvPr/>
        </p:nvSpPr>
        <p:spPr bwMode="auto">
          <a:xfrm>
            <a:off x="6643688"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ID.OLD </a:t>
            </a:r>
          </a:p>
        </p:txBody>
      </p:sp>
      <p:pic>
        <p:nvPicPr>
          <p:cNvPr id="15367" name="Picture 14"/>
          <p:cNvPicPr>
            <a:picLocks noChangeAspect="1" noChangeArrowheads="1"/>
          </p:cNvPicPr>
          <p:nvPr/>
        </p:nvPicPr>
        <p:blipFill>
          <a:blip r:embed="rId3" cstate="print"/>
          <a:srcRect/>
          <a:stretch>
            <a:fillRect/>
          </a:stretch>
        </p:blipFill>
        <p:spPr bwMode="auto">
          <a:xfrm>
            <a:off x="6357938" y="2571750"/>
            <a:ext cx="2500312" cy="2632075"/>
          </a:xfrm>
          <a:prstGeom prst="rect">
            <a:avLst/>
          </a:prstGeom>
          <a:noFill/>
          <a:ln w="9525">
            <a:solidFill>
              <a:srgbClr val="005294"/>
            </a:solidFill>
            <a:miter lim="800000"/>
            <a:headEnd/>
            <a:tailEnd/>
          </a:ln>
        </p:spPr>
      </p:pic>
      <p:sp>
        <p:nvSpPr>
          <p:cNvPr id="15368" name="Text Box 7"/>
          <p:cNvSpPr txBox="1">
            <a:spLocks noChangeArrowheads="1"/>
          </p:cNvSpPr>
          <p:nvPr/>
        </p:nvSpPr>
        <p:spPr bwMode="auto">
          <a:xfrm>
            <a:off x="36433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5369" name="Text Box 7"/>
          <p:cNvSpPr txBox="1">
            <a:spLocks noChangeArrowheads="1"/>
          </p:cNvSpPr>
          <p:nvPr/>
        </p:nvSpPr>
        <p:spPr bwMode="auto">
          <a:xfrm>
            <a:off x="7858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5370" name="Text Box 7"/>
          <p:cNvSpPr txBox="1">
            <a:spLocks noChangeArrowheads="1"/>
          </p:cNvSpPr>
          <p:nvPr/>
        </p:nvSpPr>
        <p:spPr bwMode="auto">
          <a:xfrm>
            <a:off x="3143250"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sp>
        <p:nvSpPr>
          <p:cNvPr id="15371" name="Rectangle 5"/>
          <p:cNvSpPr>
            <a:spLocks noChangeArrowheads="1"/>
          </p:cNvSpPr>
          <p:nvPr/>
        </p:nvSpPr>
        <p:spPr bwMode="auto">
          <a:xfrm>
            <a:off x="485775" y="3357563"/>
            <a:ext cx="1800225" cy="142875"/>
          </a:xfrm>
          <a:prstGeom prst="rect">
            <a:avLst/>
          </a:prstGeom>
          <a:noFill/>
          <a:ln w="19050" algn="ctr">
            <a:solidFill>
              <a:srgbClr val="FF0000"/>
            </a:solidFill>
            <a:miter lim="800000"/>
            <a:headEnd/>
            <a:tailEnd/>
          </a:ln>
        </p:spPr>
        <p:txBody>
          <a:bodyPr wrap="none" anchor="ctr"/>
          <a:lstStyle/>
          <a:p>
            <a:endParaRPr lang="en-US"/>
          </a:p>
        </p:txBody>
      </p:sp>
      <p:sp>
        <p:nvSpPr>
          <p:cNvPr id="15372" name="Rectangle 5"/>
          <p:cNvSpPr>
            <a:spLocks noChangeArrowheads="1"/>
          </p:cNvSpPr>
          <p:nvPr/>
        </p:nvSpPr>
        <p:spPr bwMode="auto">
          <a:xfrm>
            <a:off x="6364288" y="3357563"/>
            <a:ext cx="1800225" cy="100012"/>
          </a:xfrm>
          <a:prstGeom prst="rect">
            <a:avLst/>
          </a:prstGeom>
          <a:noFill/>
          <a:ln w="19050" algn="ctr">
            <a:solidFill>
              <a:srgbClr val="FF0000"/>
            </a:solidFill>
            <a:miter lim="800000"/>
            <a:headEnd/>
            <a:tailEnd/>
          </a:ln>
        </p:spPr>
        <p:txBody>
          <a:bodyPr wrap="none" anchor="ctr"/>
          <a:lstStyle/>
          <a:p>
            <a:endParaRPr lang="en-US"/>
          </a:p>
        </p:txBody>
      </p:sp>
      <p:pic>
        <p:nvPicPr>
          <p:cNvPr id="15373" name="Picture 16"/>
          <p:cNvPicPr>
            <a:picLocks noChangeAspect="1" noChangeArrowheads="1"/>
          </p:cNvPicPr>
          <p:nvPr/>
        </p:nvPicPr>
        <p:blipFill>
          <a:blip r:embed="rId4" cstate="print"/>
          <a:srcRect/>
          <a:stretch>
            <a:fillRect/>
          </a:stretch>
        </p:blipFill>
        <p:spPr bwMode="auto">
          <a:xfrm>
            <a:off x="285750" y="2571750"/>
            <a:ext cx="2500313" cy="2624138"/>
          </a:xfrm>
          <a:prstGeom prst="rect">
            <a:avLst/>
          </a:prstGeom>
          <a:noFill/>
          <a:ln w="9525">
            <a:solidFill>
              <a:srgbClr val="005294"/>
            </a:solidFill>
            <a:miter lim="800000"/>
            <a:headEnd/>
            <a:tailEnd/>
          </a:ln>
        </p:spPr>
      </p:pic>
      <p:sp>
        <p:nvSpPr>
          <p:cNvPr id="15374" name="Rectangle 5"/>
          <p:cNvSpPr>
            <a:spLocks noChangeArrowheads="1"/>
          </p:cNvSpPr>
          <p:nvPr/>
        </p:nvSpPr>
        <p:spPr bwMode="auto">
          <a:xfrm>
            <a:off x="274638" y="5072063"/>
            <a:ext cx="2082800" cy="128587"/>
          </a:xfrm>
          <a:prstGeom prst="rect">
            <a:avLst/>
          </a:prstGeom>
          <a:noFill/>
          <a:ln w="19050" algn="ctr">
            <a:solidFill>
              <a:srgbClr val="FF0000"/>
            </a:solidFill>
            <a:miter lim="800000"/>
            <a:headEnd/>
            <a:tailEnd/>
          </a:ln>
        </p:spPr>
        <p:txBody>
          <a:bodyPr wrap="none" anchor="ctr"/>
          <a:lstStyle/>
          <a:p>
            <a:endParaRPr lang="en-US"/>
          </a:p>
        </p:txBody>
      </p:sp>
      <p:pic>
        <p:nvPicPr>
          <p:cNvPr id="15375" name="Picture 11"/>
          <p:cNvPicPr>
            <a:picLocks noChangeAspect="1" noChangeArrowheads="1"/>
          </p:cNvPicPr>
          <p:nvPr/>
        </p:nvPicPr>
        <p:blipFill>
          <a:blip r:embed="rId5" cstate="print"/>
          <a:srcRect/>
          <a:stretch>
            <a:fillRect/>
          </a:stretch>
        </p:blipFill>
        <p:spPr bwMode="auto">
          <a:xfrm>
            <a:off x="1214438" y="1893888"/>
            <a:ext cx="642937" cy="177800"/>
          </a:xfrm>
          <a:prstGeom prst="rect">
            <a:avLst/>
          </a:prstGeom>
          <a:noFill/>
          <a:ln w="9525">
            <a:solidFill>
              <a:srgbClr val="005294"/>
            </a:solidFill>
            <a:miter lim="800000"/>
            <a:headEnd/>
            <a:tailEnd/>
          </a:ln>
        </p:spPr>
      </p:pic>
      <p:pic>
        <p:nvPicPr>
          <p:cNvPr id="15376" name="Picture 11"/>
          <p:cNvPicPr>
            <a:picLocks noChangeAspect="1" noChangeArrowheads="1"/>
          </p:cNvPicPr>
          <p:nvPr/>
        </p:nvPicPr>
        <p:blipFill>
          <a:blip r:embed="rId5" cstate="print"/>
          <a:srcRect/>
          <a:stretch>
            <a:fillRect/>
          </a:stretch>
        </p:blipFill>
        <p:spPr bwMode="auto">
          <a:xfrm>
            <a:off x="7143750" y="1893888"/>
            <a:ext cx="642938" cy="17780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smtClean="0"/>
              <a:t>Attach the routine</a:t>
            </a:r>
          </a:p>
        </p:txBody>
      </p:sp>
      <p:sp>
        <p:nvSpPr>
          <p:cNvPr id="152579" name="Content Placeholder 2"/>
          <p:cNvSpPr>
            <a:spLocks noGrp="1"/>
          </p:cNvSpPr>
          <p:nvPr>
            <p:ph idx="1"/>
          </p:nvPr>
        </p:nvSpPr>
        <p:spPr>
          <a:xfrm>
            <a:off x="992188" y="1592263"/>
            <a:ext cx="7874000" cy="4638675"/>
          </a:xfrm>
        </p:spPr>
        <p:txBody>
          <a:bodyPr/>
          <a:lstStyle/>
          <a:p>
            <a:endParaRPr lang="en-US" smtClean="0"/>
          </a:p>
        </p:txBody>
      </p:sp>
      <p:pic>
        <p:nvPicPr>
          <p:cNvPr id="152580" name="Picture 2"/>
          <p:cNvPicPr>
            <a:picLocks noChangeAspect="1" noChangeArrowheads="1"/>
          </p:cNvPicPr>
          <p:nvPr/>
        </p:nvPicPr>
        <p:blipFill>
          <a:blip r:embed="rId2" cstate="print"/>
          <a:srcRect/>
          <a:stretch>
            <a:fillRect/>
          </a:stretch>
        </p:blipFill>
        <p:spPr bwMode="auto">
          <a:xfrm>
            <a:off x="2768600" y="1582738"/>
            <a:ext cx="3559175" cy="46736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US" smtClean="0"/>
              <a:t>Workshop</a:t>
            </a:r>
          </a:p>
        </p:txBody>
      </p:sp>
      <p:sp>
        <p:nvSpPr>
          <p:cNvPr id="153603" name="Rectangle 3"/>
          <p:cNvSpPr>
            <a:spLocks noGrp="1" noChangeArrowheads="1"/>
          </p:cNvSpPr>
          <p:nvPr>
            <p:ph type="body" idx="1"/>
          </p:nvPr>
        </p:nvSpPr>
        <p:spPr>
          <a:xfrm>
            <a:off x="992188" y="1592263"/>
            <a:ext cx="7874000" cy="4337050"/>
          </a:xfrm>
        </p:spPr>
        <p:txBody>
          <a:bodyPr/>
          <a:lstStyle/>
          <a:p>
            <a:pPr eaLnBrk="1" hangingPunct="1"/>
            <a:r>
              <a:rPr lang="en-US" dirty="0" smtClean="0"/>
              <a:t>Write a routine for an FT version such that </a:t>
            </a:r>
          </a:p>
          <a:p>
            <a:pPr lvl="1" eaLnBrk="1" hangingPunct="1"/>
            <a:r>
              <a:rPr lang="en-US" dirty="0" smtClean="0"/>
              <a:t>if the debit Currency is a foreign currency then debit amount is converted to local currency equivalent </a:t>
            </a:r>
          </a:p>
          <a:p>
            <a:pPr lvl="1" eaLnBrk="1" hangingPunct="1"/>
            <a:r>
              <a:rPr lang="en-US" dirty="0" smtClean="0"/>
              <a:t>and currency should be changed to local currency.</a:t>
            </a:r>
          </a:p>
        </p:txBody>
      </p:sp>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smtClean="0">
                <a:solidFill>
                  <a:schemeClr val="bg1"/>
                </a:solidFill>
                <a:ea typeface="宋体" charset="-122"/>
              </a:rPr>
              <a:t>www.capgemini.com/financialservices</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6200" y="144463"/>
            <a:ext cx="9067800" cy="381000"/>
          </a:xfrm>
        </p:spPr>
        <p:txBody>
          <a:bodyPr/>
          <a:lstStyle/>
          <a:p>
            <a:pPr eaLnBrk="1" hangingPunct="1"/>
            <a:r>
              <a:rPr lang="en-US" smtClean="0"/>
              <a:t>ID.NEW, R.NEW, ID.NEW.LAST, R.NEW.LAST, ID.OLD and R.OLD</a:t>
            </a:r>
          </a:p>
        </p:txBody>
      </p:sp>
      <p:sp>
        <p:nvSpPr>
          <p:cNvPr id="16387" name="Slide Number Placeholder 13"/>
          <p:cNvSpPr>
            <a:spLocks noGrp="1"/>
          </p:cNvSpPr>
          <p:nvPr>
            <p:ph type="sldNum" sz="quarter" idx="10"/>
          </p:nvPr>
        </p:nvSpPr>
        <p:spPr>
          <a:noFill/>
        </p:spPr>
        <p:txBody>
          <a:bodyPr/>
          <a:lstStyle/>
          <a:p>
            <a:r>
              <a:rPr lang="en-GB" smtClean="0"/>
              <a:t>Slide </a:t>
            </a:r>
            <a:fld id="{8E0DC0BF-6CE0-4591-86BC-A264326F9580}" type="slidenum">
              <a:rPr lang="en-GB" smtClean="0"/>
              <a:pPr/>
              <a:t>14</a:t>
            </a:fld>
            <a:endParaRPr lang="en-GB" smtClean="0"/>
          </a:p>
        </p:txBody>
      </p:sp>
      <p:sp>
        <p:nvSpPr>
          <p:cNvPr id="16388" name="Text Box 7"/>
          <p:cNvSpPr txBox="1">
            <a:spLocks noChangeArrowheads="1"/>
          </p:cNvSpPr>
          <p:nvPr/>
        </p:nvSpPr>
        <p:spPr bwMode="auto">
          <a:xfrm>
            <a:off x="614362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R.OLD </a:t>
            </a:r>
          </a:p>
        </p:txBody>
      </p:sp>
      <p:sp>
        <p:nvSpPr>
          <p:cNvPr id="16389" name="Text Box 7"/>
          <p:cNvSpPr txBox="1">
            <a:spLocks noChangeArrowheads="1"/>
          </p:cNvSpPr>
          <p:nvPr/>
        </p:nvSpPr>
        <p:spPr bwMode="auto">
          <a:xfrm>
            <a:off x="14287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sp>
        <p:nvSpPr>
          <p:cNvPr id="16390" name="Text Box 7"/>
          <p:cNvSpPr txBox="1">
            <a:spLocks noChangeArrowheads="1"/>
          </p:cNvSpPr>
          <p:nvPr/>
        </p:nvSpPr>
        <p:spPr bwMode="auto">
          <a:xfrm>
            <a:off x="6715125"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ID.OLD </a:t>
            </a:r>
          </a:p>
        </p:txBody>
      </p:sp>
      <p:pic>
        <p:nvPicPr>
          <p:cNvPr id="16391" name="Picture 14"/>
          <p:cNvPicPr>
            <a:picLocks noChangeAspect="1" noChangeArrowheads="1"/>
          </p:cNvPicPr>
          <p:nvPr/>
        </p:nvPicPr>
        <p:blipFill>
          <a:blip r:embed="rId3" cstate="print"/>
          <a:srcRect/>
          <a:stretch>
            <a:fillRect/>
          </a:stretch>
        </p:blipFill>
        <p:spPr bwMode="auto">
          <a:xfrm>
            <a:off x="6357938" y="2643188"/>
            <a:ext cx="2500312" cy="2560637"/>
          </a:xfrm>
          <a:prstGeom prst="rect">
            <a:avLst/>
          </a:prstGeom>
          <a:noFill/>
          <a:ln w="9525">
            <a:solidFill>
              <a:srgbClr val="005294"/>
            </a:solidFill>
            <a:miter lim="800000"/>
            <a:headEnd/>
            <a:tailEnd/>
          </a:ln>
        </p:spPr>
      </p:pic>
      <p:sp>
        <p:nvSpPr>
          <p:cNvPr id="16392" name="Text Box 7"/>
          <p:cNvSpPr txBox="1">
            <a:spLocks noChangeArrowheads="1"/>
          </p:cNvSpPr>
          <p:nvPr/>
        </p:nvSpPr>
        <p:spPr bwMode="auto">
          <a:xfrm>
            <a:off x="3714750"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6393" name="Text Box 7"/>
          <p:cNvSpPr txBox="1">
            <a:spLocks noChangeArrowheads="1"/>
          </p:cNvSpPr>
          <p:nvPr/>
        </p:nvSpPr>
        <p:spPr bwMode="auto">
          <a:xfrm>
            <a:off x="7858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6394" name="Text Box 7"/>
          <p:cNvSpPr txBox="1">
            <a:spLocks noChangeArrowheads="1"/>
          </p:cNvSpPr>
          <p:nvPr/>
        </p:nvSpPr>
        <p:spPr bwMode="auto">
          <a:xfrm>
            <a:off x="3143250"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sp>
        <p:nvSpPr>
          <p:cNvPr id="16395" name="Rectangle 5"/>
          <p:cNvSpPr>
            <a:spLocks noChangeArrowheads="1"/>
          </p:cNvSpPr>
          <p:nvPr/>
        </p:nvSpPr>
        <p:spPr bwMode="auto">
          <a:xfrm>
            <a:off x="6364288" y="3400425"/>
            <a:ext cx="1800225" cy="100013"/>
          </a:xfrm>
          <a:prstGeom prst="rect">
            <a:avLst/>
          </a:prstGeom>
          <a:noFill/>
          <a:ln w="19050" algn="ctr">
            <a:solidFill>
              <a:srgbClr val="FF0000"/>
            </a:solidFill>
            <a:miter lim="800000"/>
            <a:headEnd/>
            <a:tailEnd/>
          </a:ln>
        </p:spPr>
        <p:txBody>
          <a:bodyPr wrap="none" anchor="ctr"/>
          <a:lstStyle/>
          <a:p>
            <a:endParaRPr lang="en-US"/>
          </a:p>
        </p:txBody>
      </p:sp>
      <p:pic>
        <p:nvPicPr>
          <p:cNvPr id="16396" name="Picture 14"/>
          <p:cNvPicPr>
            <a:picLocks noChangeAspect="1" noChangeArrowheads="1"/>
          </p:cNvPicPr>
          <p:nvPr/>
        </p:nvPicPr>
        <p:blipFill>
          <a:blip r:embed="rId4" cstate="print"/>
          <a:srcRect/>
          <a:stretch>
            <a:fillRect/>
          </a:stretch>
        </p:blipFill>
        <p:spPr bwMode="auto">
          <a:xfrm>
            <a:off x="285750" y="2643188"/>
            <a:ext cx="2500313" cy="2574925"/>
          </a:xfrm>
          <a:prstGeom prst="rect">
            <a:avLst/>
          </a:prstGeom>
          <a:noFill/>
          <a:ln w="9525">
            <a:solidFill>
              <a:srgbClr val="005294"/>
            </a:solidFill>
            <a:miter lim="800000"/>
            <a:headEnd/>
            <a:tailEnd/>
          </a:ln>
        </p:spPr>
      </p:pic>
      <p:pic>
        <p:nvPicPr>
          <p:cNvPr id="16397" name="Picture 14"/>
          <p:cNvPicPr>
            <a:picLocks noChangeAspect="1" noChangeArrowheads="1"/>
          </p:cNvPicPr>
          <p:nvPr/>
        </p:nvPicPr>
        <p:blipFill>
          <a:blip r:embed="rId4" cstate="print"/>
          <a:srcRect/>
          <a:stretch>
            <a:fillRect/>
          </a:stretch>
        </p:blipFill>
        <p:spPr bwMode="auto">
          <a:xfrm>
            <a:off x="3357563" y="2643188"/>
            <a:ext cx="2500312" cy="2574925"/>
          </a:xfrm>
          <a:prstGeom prst="rect">
            <a:avLst/>
          </a:prstGeom>
          <a:noFill/>
          <a:ln w="9525">
            <a:solidFill>
              <a:srgbClr val="005294"/>
            </a:solidFill>
            <a:miter lim="800000"/>
            <a:headEnd/>
            <a:tailEnd/>
          </a:ln>
        </p:spPr>
      </p:pic>
      <p:sp>
        <p:nvSpPr>
          <p:cNvPr id="16398" name="Rectangle 5"/>
          <p:cNvSpPr>
            <a:spLocks noChangeArrowheads="1"/>
          </p:cNvSpPr>
          <p:nvPr/>
        </p:nvSpPr>
        <p:spPr bwMode="auto">
          <a:xfrm>
            <a:off x="3357563" y="3429000"/>
            <a:ext cx="1800225" cy="92075"/>
          </a:xfrm>
          <a:prstGeom prst="rect">
            <a:avLst/>
          </a:prstGeom>
          <a:noFill/>
          <a:ln w="19050" algn="ctr">
            <a:solidFill>
              <a:srgbClr val="FF0000"/>
            </a:solidFill>
            <a:miter lim="800000"/>
            <a:headEnd/>
            <a:tailEnd/>
          </a:ln>
        </p:spPr>
        <p:txBody>
          <a:bodyPr wrap="none" anchor="ctr"/>
          <a:lstStyle/>
          <a:p>
            <a:endParaRPr lang="en-US"/>
          </a:p>
        </p:txBody>
      </p:sp>
      <p:sp>
        <p:nvSpPr>
          <p:cNvPr id="16399" name="Rectangle 5"/>
          <p:cNvSpPr>
            <a:spLocks noChangeArrowheads="1"/>
          </p:cNvSpPr>
          <p:nvPr/>
        </p:nvSpPr>
        <p:spPr bwMode="auto">
          <a:xfrm>
            <a:off x="285750" y="3429000"/>
            <a:ext cx="1800225" cy="92075"/>
          </a:xfrm>
          <a:prstGeom prst="rect">
            <a:avLst/>
          </a:prstGeom>
          <a:noFill/>
          <a:ln w="19050" algn="ctr">
            <a:solidFill>
              <a:srgbClr val="FF0000"/>
            </a:solidFill>
            <a:miter lim="800000"/>
            <a:headEnd/>
            <a:tailEnd/>
          </a:ln>
        </p:spPr>
        <p:txBody>
          <a:bodyPr wrap="none" anchor="ctr"/>
          <a:lstStyle/>
          <a:p>
            <a:endParaRPr lang="en-US"/>
          </a:p>
        </p:txBody>
      </p:sp>
      <p:sp>
        <p:nvSpPr>
          <p:cNvPr id="16400" name="Rectangle 5"/>
          <p:cNvSpPr>
            <a:spLocks noChangeArrowheads="1"/>
          </p:cNvSpPr>
          <p:nvPr/>
        </p:nvSpPr>
        <p:spPr bwMode="auto">
          <a:xfrm>
            <a:off x="3357563" y="4551363"/>
            <a:ext cx="1800225" cy="92075"/>
          </a:xfrm>
          <a:prstGeom prst="rect">
            <a:avLst/>
          </a:prstGeom>
          <a:noFill/>
          <a:ln w="19050" algn="ctr">
            <a:solidFill>
              <a:srgbClr val="FF0000"/>
            </a:solidFill>
            <a:miter lim="800000"/>
            <a:headEnd/>
            <a:tailEnd/>
          </a:ln>
        </p:spPr>
        <p:txBody>
          <a:bodyPr wrap="none" anchor="ctr"/>
          <a:lstStyle/>
          <a:p>
            <a:endParaRPr lang="en-US"/>
          </a:p>
        </p:txBody>
      </p:sp>
      <p:pic>
        <p:nvPicPr>
          <p:cNvPr id="16401" name="Picture 11"/>
          <p:cNvPicPr>
            <a:picLocks noChangeAspect="1" noChangeArrowheads="1"/>
          </p:cNvPicPr>
          <p:nvPr/>
        </p:nvPicPr>
        <p:blipFill>
          <a:blip r:embed="rId5" cstate="print"/>
          <a:srcRect/>
          <a:stretch>
            <a:fillRect/>
          </a:stretch>
        </p:blipFill>
        <p:spPr bwMode="auto">
          <a:xfrm>
            <a:off x="1214438" y="1893888"/>
            <a:ext cx="642937" cy="177800"/>
          </a:xfrm>
          <a:prstGeom prst="rect">
            <a:avLst/>
          </a:prstGeom>
          <a:noFill/>
          <a:ln w="9525">
            <a:solidFill>
              <a:srgbClr val="005294"/>
            </a:solidFill>
            <a:miter lim="800000"/>
            <a:headEnd/>
            <a:tailEnd/>
          </a:ln>
        </p:spPr>
      </p:pic>
      <p:pic>
        <p:nvPicPr>
          <p:cNvPr id="16402" name="Picture 11"/>
          <p:cNvPicPr>
            <a:picLocks noChangeAspect="1" noChangeArrowheads="1"/>
          </p:cNvPicPr>
          <p:nvPr/>
        </p:nvPicPr>
        <p:blipFill>
          <a:blip r:embed="rId5" cstate="print"/>
          <a:srcRect/>
          <a:stretch>
            <a:fillRect/>
          </a:stretch>
        </p:blipFill>
        <p:spPr bwMode="auto">
          <a:xfrm>
            <a:off x="7143750" y="1893888"/>
            <a:ext cx="642938" cy="177800"/>
          </a:xfrm>
          <a:prstGeom prst="rect">
            <a:avLst/>
          </a:prstGeom>
          <a:noFill/>
          <a:ln w="9525">
            <a:solidFill>
              <a:srgbClr val="005294"/>
            </a:solidFill>
            <a:miter lim="800000"/>
            <a:headEnd/>
            <a:tailEnd/>
          </a:ln>
        </p:spPr>
      </p:pic>
      <p:pic>
        <p:nvPicPr>
          <p:cNvPr id="16403" name="Picture 11"/>
          <p:cNvPicPr>
            <a:picLocks noChangeAspect="1" noChangeArrowheads="1"/>
          </p:cNvPicPr>
          <p:nvPr/>
        </p:nvPicPr>
        <p:blipFill>
          <a:blip r:embed="rId5" cstate="print"/>
          <a:srcRect/>
          <a:stretch>
            <a:fillRect/>
          </a:stretch>
        </p:blipFill>
        <p:spPr bwMode="auto">
          <a:xfrm>
            <a:off x="4143375" y="1893888"/>
            <a:ext cx="642938" cy="17780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COMI</a:t>
            </a:r>
          </a:p>
        </p:txBody>
      </p:sp>
      <p:sp>
        <p:nvSpPr>
          <p:cNvPr id="20483" name="Rectangle 3"/>
          <p:cNvSpPr>
            <a:spLocks noGrp="1" noChangeArrowheads="1"/>
          </p:cNvSpPr>
          <p:nvPr>
            <p:ph type="body" idx="1"/>
          </p:nvPr>
        </p:nvSpPr>
        <p:spPr>
          <a:xfrm>
            <a:off x="992188" y="1592263"/>
            <a:ext cx="7874000" cy="4337050"/>
          </a:xfrm>
        </p:spPr>
        <p:txBody>
          <a:bodyPr/>
          <a:lstStyle/>
          <a:p>
            <a:pPr eaLnBrk="1" hangingPunct="1"/>
            <a:r>
              <a:rPr lang="en-US" smtClean="0"/>
              <a:t>Global variable</a:t>
            </a:r>
          </a:p>
          <a:p>
            <a:pPr eaLnBrk="1" hangingPunct="1"/>
            <a:r>
              <a:rPr lang="en-US" smtClean="0"/>
              <a:t>Defined in I_COMMON file</a:t>
            </a:r>
          </a:p>
          <a:p>
            <a:pPr eaLnBrk="1" hangingPunct="1"/>
            <a:r>
              <a:rPr lang="en-US" smtClean="0"/>
              <a:t>Contains the last entered value in any application/version</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Types of Version Routines</a:t>
            </a:r>
          </a:p>
        </p:txBody>
      </p:sp>
      <p:sp>
        <p:nvSpPr>
          <p:cNvPr id="21507" name="Rectangle 3"/>
          <p:cNvSpPr>
            <a:spLocks noGrp="1" noChangeArrowheads="1"/>
          </p:cNvSpPr>
          <p:nvPr>
            <p:ph type="body" idx="1"/>
          </p:nvPr>
        </p:nvSpPr>
        <p:spPr>
          <a:xfrm>
            <a:off x="992188" y="1592263"/>
            <a:ext cx="7874000" cy="4337050"/>
          </a:xfrm>
        </p:spPr>
        <p:txBody>
          <a:bodyPr/>
          <a:lstStyle/>
          <a:p>
            <a:pPr eaLnBrk="1" hangingPunct="1"/>
            <a:r>
              <a:rPr lang="en-US" dirty="0" smtClean="0"/>
              <a:t>Validation Routine</a:t>
            </a:r>
          </a:p>
          <a:p>
            <a:pPr eaLnBrk="1" hangingPunct="1"/>
            <a:r>
              <a:rPr lang="en-US" dirty="0" smtClean="0"/>
              <a:t>Input Routine</a:t>
            </a:r>
          </a:p>
          <a:p>
            <a:pPr eaLnBrk="1" hangingPunct="1"/>
            <a:r>
              <a:rPr lang="en-US" dirty="0" smtClean="0"/>
              <a:t>Authorization Routine</a:t>
            </a:r>
          </a:p>
          <a:p>
            <a:pPr eaLnBrk="1" hangingPunct="1"/>
            <a:r>
              <a:rPr lang="en-US" dirty="0" smtClean="0"/>
              <a:t>Auto Field Routine</a:t>
            </a:r>
          </a:p>
          <a:p>
            <a:pPr eaLnBrk="1" hangingPunct="1"/>
            <a:r>
              <a:rPr lang="en-US" dirty="0" smtClean="0"/>
              <a:t>Id Routine</a:t>
            </a:r>
          </a:p>
          <a:p>
            <a:pPr eaLnBrk="1" hangingPunct="1"/>
            <a:r>
              <a:rPr lang="en-US" smtClean="0"/>
              <a:t>After </a:t>
            </a:r>
            <a:r>
              <a:rPr lang="en-US" dirty="0" err="1" smtClean="0"/>
              <a:t>unauth</a:t>
            </a:r>
            <a:r>
              <a:rPr lang="en-US" dirty="0" smtClean="0"/>
              <a:t> Routine</a:t>
            </a:r>
          </a:p>
          <a:p>
            <a:pPr eaLnBrk="1" hangingPunct="1"/>
            <a:r>
              <a:rPr lang="en-US" dirty="0" smtClean="0"/>
              <a:t>Before Auth Routine</a:t>
            </a: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Validation Routine</a:t>
            </a:r>
          </a:p>
        </p:txBody>
      </p:sp>
      <p:sp>
        <p:nvSpPr>
          <p:cNvPr id="22531" name="Rectangle 3"/>
          <p:cNvSpPr>
            <a:spLocks noGrp="1" noChangeArrowheads="1"/>
          </p:cNvSpPr>
          <p:nvPr>
            <p:ph type="body" idx="1"/>
          </p:nvPr>
        </p:nvSpPr>
        <p:spPr>
          <a:xfrm>
            <a:off x="992188" y="1592263"/>
            <a:ext cx="7874000" cy="4337050"/>
          </a:xfrm>
        </p:spPr>
        <p:txBody>
          <a:bodyPr/>
          <a:lstStyle/>
          <a:p>
            <a:pPr eaLnBrk="1" hangingPunct="1"/>
            <a:r>
              <a:rPr lang="en-US" smtClean="0"/>
              <a:t>Why Validation routine?</a:t>
            </a:r>
          </a:p>
          <a:p>
            <a:pPr eaLnBrk="1" hangingPunct="1"/>
            <a:r>
              <a:rPr lang="en-US" smtClean="0"/>
              <a:t>When Validation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Version Routines – Scenario.</a:t>
            </a:r>
          </a:p>
          <a:p>
            <a:pPr eaLnBrk="1" hangingPunct="1"/>
            <a:endParaRPr lang="en-US" smtClean="0"/>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Why validation routine?</a:t>
            </a:r>
          </a:p>
        </p:txBody>
      </p:sp>
      <p:sp>
        <p:nvSpPr>
          <p:cNvPr id="23555" name="Rectangle 3"/>
          <p:cNvSpPr>
            <a:spLocks noGrp="1" noChangeArrowheads="1"/>
          </p:cNvSpPr>
          <p:nvPr>
            <p:ph type="body" idx="1"/>
          </p:nvPr>
        </p:nvSpPr>
        <p:spPr>
          <a:xfrm>
            <a:off x="992188" y="1592263"/>
            <a:ext cx="7874000" cy="4337050"/>
          </a:xfrm>
        </p:spPr>
        <p:txBody>
          <a:bodyPr/>
          <a:lstStyle/>
          <a:p>
            <a:pPr eaLnBrk="1" hangingPunct="1"/>
            <a:r>
              <a:rPr lang="en-US" smtClean="0"/>
              <a:t>To perform Field level validations.</a:t>
            </a:r>
          </a:p>
          <a:p>
            <a:pPr eaLnBrk="1" hangingPunct="1"/>
            <a:r>
              <a:rPr lang="en-US" smtClean="0"/>
              <a:t>To perform validation as soon as the data entered.</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Objectives</a:t>
            </a:r>
          </a:p>
        </p:txBody>
      </p:sp>
      <p:sp>
        <p:nvSpPr>
          <p:cNvPr id="7171" name="Rectangle 3"/>
          <p:cNvSpPr>
            <a:spLocks noGrp="1" noChangeArrowheads="1"/>
          </p:cNvSpPr>
          <p:nvPr>
            <p:ph type="body" idx="1"/>
          </p:nvPr>
        </p:nvSpPr>
        <p:spPr>
          <a:xfrm>
            <a:off x="992188" y="1592263"/>
            <a:ext cx="7874000" cy="4337050"/>
          </a:xfrm>
        </p:spPr>
        <p:txBody>
          <a:bodyPr/>
          <a:lstStyle/>
          <a:p>
            <a:pPr eaLnBrk="1" hangingPunct="1"/>
            <a:r>
              <a:rPr lang="en-US" smtClean="0"/>
              <a:t>Why Version Routines</a:t>
            </a:r>
          </a:p>
          <a:p>
            <a:pPr eaLnBrk="1" hangingPunct="1"/>
            <a:r>
              <a:rPr lang="en-US" smtClean="0"/>
              <a:t>Various Types of Version Routines</a:t>
            </a:r>
          </a:p>
          <a:p>
            <a:pPr eaLnBrk="1" hangingPunct="1"/>
            <a:r>
              <a:rPr lang="en-US" smtClean="0"/>
              <a:t>Steps to create Version Routines &amp; Error Shots</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
            </a:r>
            <a:br>
              <a:rPr lang="en-US" smtClean="0"/>
            </a:br>
            <a:r>
              <a:rPr lang="en-US" smtClean="0"/>
              <a:t>When Validation Routine is called?</a:t>
            </a:r>
          </a:p>
        </p:txBody>
      </p:sp>
      <p:sp>
        <p:nvSpPr>
          <p:cNvPr id="24579" name="Rectangle 3"/>
          <p:cNvSpPr>
            <a:spLocks noGrp="1" noChangeArrowheads="1"/>
          </p:cNvSpPr>
          <p:nvPr>
            <p:ph type="body" idx="1"/>
          </p:nvPr>
        </p:nvSpPr>
        <p:spPr>
          <a:xfrm>
            <a:off x="992188" y="1592263"/>
            <a:ext cx="7874000" cy="4337050"/>
          </a:xfrm>
        </p:spPr>
        <p:txBody>
          <a:bodyPr/>
          <a:lstStyle/>
          <a:p>
            <a:pPr eaLnBrk="1" hangingPunct="1"/>
            <a:r>
              <a:rPr lang="en-US" smtClean="0"/>
              <a:t>In the version to which we attach the routine</a:t>
            </a:r>
          </a:p>
          <a:p>
            <a:pPr eaLnBrk="1" hangingPunct="1"/>
            <a:r>
              <a:rPr lang="en-US" smtClean="0"/>
              <a:t>When the users comes out of the field for which we have validated</a:t>
            </a: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Where do we Attach the routine?</a:t>
            </a:r>
          </a:p>
        </p:txBody>
      </p:sp>
      <p:sp>
        <p:nvSpPr>
          <p:cNvPr id="25603" name="Rectangle 3"/>
          <p:cNvSpPr>
            <a:spLocks noGrp="1" noChangeArrowheads="1"/>
          </p:cNvSpPr>
          <p:nvPr>
            <p:ph type="body" idx="1"/>
          </p:nvPr>
        </p:nvSpPr>
        <p:spPr>
          <a:xfrm>
            <a:off x="992188" y="1592263"/>
            <a:ext cx="7874000" cy="4337050"/>
          </a:xfrm>
        </p:spPr>
        <p:txBody>
          <a:bodyPr/>
          <a:lstStyle/>
          <a:p>
            <a:pPr eaLnBrk="1" hangingPunct="1"/>
            <a:r>
              <a:rPr lang="en-US" smtClean="0"/>
              <a:t>Attached to the specific field of the version.</a:t>
            </a:r>
          </a:p>
          <a:p>
            <a:pPr eaLnBrk="1" hangingPunct="1"/>
            <a:r>
              <a:rPr lang="en-US" smtClean="0"/>
              <a:t>Field to be validated is specified in Validation.Fld</a:t>
            </a:r>
          </a:p>
          <a:p>
            <a:pPr eaLnBrk="1" hangingPunct="1"/>
            <a:r>
              <a:rPr lang="en-US" smtClean="0"/>
              <a:t>Routine used to validate is specified in Validation.Rtn</a:t>
            </a:r>
          </a:p>
        </p:txBody>
      </p:sp>
      <p:pic>
        <p:nvPicPr>
          <p:cNvPr id="25604" name="Picture 5"/>
          <p:cNvPicPr>
            <a:picLocks noChangeAspect="1" noChangeArrowheads="1"/>
          </p:cNvPicPr>
          <p:nvPr/>
        </p:nvPicPr>
        <p:blipFill>
          <a:blip r:embed="rId2" cstate="print"/>
          <a:srcRect/>
          <a:stretch>
            <a:fillRect/>
          </a:stretch>
        </p:blipFill>
        <p:spPr bwMode="auto">
          <a:xfrm>
            <a:off x="1149350" y="3384550"/>
            <a:ext cx="7296150" cy="5619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Mandatory - Prerequisites</a:t>
            </a:r>
          </a:p>
        </p:txBody>
      </p:sp>
      <p:sp>
        <p:nvSpPr>
          <p:cNvPr id="26627"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Scenario</a:t>
            </a:r>
          </a:p>
        </p:txBody>
      </p:sp>
      <p:sp>
        <p:nvSpPr>
          <p:cNvPr id="27651"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the mandatory fields</a:t>
            </a:r>
          </a:p>
          <a:p>
            <a:pPr eaLnBrk="1" hangingPunct="1"/>
            <a:r>
              <a:rPr lang="en-US" dirty="0" smtClean="0"/>
              <a:t>Write a Validation Routine to restrict the funds transfer for amount more than 1000/-.</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Write the Validation Routine</a:t>
            </a:r>
          </a:p>
        </p:txBody>
      </p:sp>
      <p:sp>
        <p:nvSpPr>
          <p:cNvPr id="2867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24038" t="32479" r="37500" b="29060"/>
          <a:stretch>
            <a:fillRect/>
          </a:stretch>
        </p:blipFill>
        <p:spPr bwMode="auto">
          <a:xfrm>
            <a:off x="1508760" y="1592263"/>
            <a:ext cx="5913120" cy="46386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PGM.FILE and EB.API</a:t>
            </a:r>
          </a:p>
        </p:txBody>
      </p:sp>
      <p:pic>
        <p:nvPicPr>
          <p:cNvPr id="5" name="Picture 4"/>
          <p:cNvPicPr/>
          <p:nvPr/>
        </p:nvPicPr>
        <p:blipFill>
          <a:blip r:embed="rId2" cstate="print"/>
          <a:srcRect t="6838" r="73665" b="40456"/>
          <a:stretch>
            <a:fillRect/>
          </a:stretch>
        </p:blipFill>
        <p:spPr bwMode="auto">
          <a:xfrm>
            <a:off x="545782" y="1021080"/>
            <a:ext cx="3751898" cy="4937760"/>
          </a:xfrm>
          <a:prstGeom prst="rect">
            <a:avLst/>
          </a:prstGeom>
          <a:noFill/>
          <a:ln w="9525">
            <a:noFill/>
            <a:miter lim="800000"/>
            <a:headEnd/>
            <a:tailEnd/>
          </a:ln>
        </p:spPr>
      </p:pic>
      <p:pic>
        <p:nvPicPr>
          <p:cNvPr id="6" name="Picture 5"/>
          <p:cNvPicPr/>
          <p:nvPr/>
        </p:nvPicPr>
        <p:blipFill>
          <a:blip r:embed="rId3" cstate="print"/>
          <a:srcRect t="6553" r="72649" b="37322"/>
          <a:stretch>
            <a:fillRect/>
          </a:stretch>
        </p:blipFill>
        <p:spPr bwMode="auto">
          <a:xfrm>
            <a:off x="4563428" y="1021080"/>
            <a:ext cx="3910012" cy="493776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t>Create the Version</a:t>
            </a:r>
          </a:p>
        </p:txBody>
      </p:sp>
      <p:sp>
        <p:nvSpPr>
          <p:cNvPr id="29699" name="Content Placeholder 3"/>
          <p:cNvSpPr>
            <a:spLocks noGrp="1"/>
          </p:cNvSpPr>
          <p:nvPr>
            <p:ph idx="1"/>
          </p:nvPr>
        </p:nvSpPr>
        <p:spPr>
          <a:xfrm>
            <a:off x="992188" y="1592263"/>
            <a:ext cx="7874000" cy="4638675"/>
          </a:xfrm>
        </p:spPr>
        <p:txBody>
          <a:bodyPr/>
          <a:lstStyle/>
          <a:p>
            <a:endParaRPr lang="en-US" dirty="0" smtClean="0"/>
          </a:p>
        </p:txBody>
      </p:sp>
      <p:pic>
        <p:nvPicPr>
          <p:cNvPr id="5" name="Picture 4"/>
          <p:cNvPicPr/>
          <p:nvPr/>
        </p:nvPicPr>
        <p:blipFill>
          <a:blip r:embed="rId2" cstate="print"/>
          <a:srcRect t="7407" r="66506" b="9687"/>
          <a:stretch>
            <a:fillRect/>
          </a:stretch>
        </p:blipFill>
        <p:spPr bwMode="auto">
          <a:xfrm>
            <a:off x="550228" y="1098232"/>
            <a:ext cx="3838892" cy="5132706"/>
          </a:xfrm>
          <a:prstGeom prst="rect">
            <a:avLst/>
          </a:prstGeom>
          <a:noFill/>
          <a:ln w="9525">
            <a:noFill/>
            <a:miter lim="800000"/>
            <a:headEnd/>
            <a:tailEnd/>
          </a:ln>
        </p:spPr>
      </p:pic>
      <p:pic>
        <p:nvPicPr>
          <p:cNvPr id="6" name="Picture 5"/>
          <p:cNvPicPr/>
          <p:nvPr/>
        </p:nvPicPr>
        <p:blipFill>
          <a:blip r:embed="rId3" cstate="print"/>
          <a:srcRect t="7122" r="66506" b="9117"/>
          <a:stretch>
            <a:fillRect/>
          </a:stretch>
        </p:blipFill>
        <p:spPr bwMode="auto">
          <a:xfrm>
            <a:off x="4709160" y="1098232"/>
            <a:ext cx="3977640" cy="513270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Attaching the routine to the version</a:t>
            </a:r>
          </a:p>
        </p:txBody>
      </p:sp>
      <p:pic>
        <p:nvPicPr>
          <p:cNvPr id="4" name="Picture 3"/>
          <p:cNvPicPr/>
          <p:nvPr/>
        </p:nvPicPr>
        <p:blipFill>
          <a:blip r:embed="rId2" cstate="print"/>
          <a:srcRect t="6553" r="67628" b="9117"/>
          <a:stretch>
            <a:fillRect/>
          </a:stretch>
        </p:blipFill>
        <p:spPr bwMode="auto">
          <a:xfrm>
            <a:off x="1491614" y="1363980"/>
            <a:ext cx="4909185" cy="4427220"/>
          </a:xfrm>
          <a:prstGeom prst="rect">
            <a:avLst/>
          </a:prstGeom>
          <a:noFill/>
          <a:ln w="9525">
            <a:noFill/>
            <a:miter lim="800000"/>
            <a:headEnd/>
            <a:tailEnd/>
          </a:ln>
        </p:spPr>
      </p:pic>
      <p:sp>
        <p:nvSpPr>
          <p:cNvPr id="5" name="Rectangle 4"/>
          <p:cNvSpPr/>
          <p:nvPr/>
        </p:nvSpPr>
        <p:spPr bwMode="auto">
          <a:xfrm>
            <a:off x="1491614" y="4297680"/>
            <a:ext cx="4909185" cy="38100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Run the Version</a:t>
            </a:r>
          </a:p>
        </p:txBody>
      </p:sp>
      <p:sp>
        <p:nvSpPr>
          <p:cNvPr id="33795" name="Rectangle 3"/>
          <p:cNvSpPr>
            <a:spLocks noGrp="1" noChangeArrowheads="1"/>
          </p:cNvSpPr>
          <p:nvPr>
            <p:ph type="body" idx="1"/>
          </p:nvPr>
        </p:nvSpPr>
        <p:spPr>
          <a:xfrm>
            <a:off x="731520" y="1158240"/>
            <a:ext cx="7874000" cy="4337050"/>
          </a:xfrm>
        </p:spPr>
        <p:txBody>
          <a:bodyPr/>
          <a:lstStyle/>
          <a:p>
            <a:pPr eaLnBrk="1" hangingPunct="1"/>
            <a:r>
              <a:rPr lang="en-US" dirty="0" smtClean="0"/>
              <a:t>Enter the value in Debit Amount field GT 1000 </a:t>
            </a:r>
          </a:p>
          <a:p>
            <a:pPr eaLnBrk="1" hangingPunct="1"/>
            <a:r>
              <a:rPr lang="en-US" dirty="0" smtClean="0"/>
              <a:t>Validation Routine is called only on validation</a:t>
            </a:r>
          </a:p>
        </p:txBody>
      </p:sp>
      <p:pic>
        <p:nvPicPr>
          <p:cNvPr id="5" name="Picture 4"/>
          <p:cNvPicPr/>
          <p:nvPr/>
        </p:nvPicPr>
        <p:blipFill>
          <a:blip r:embed="rId2" cstate="print"/>
          <a:srcRect r="51282" b="44444"/>
          <a:stretch>
            <a:fillRect/>
          </a:stretch>
        </p:blipFill>
        <p:spPr bwMode="auto">
          <a:xfrm>
            <a:off x="1325880" y="2042160"/>
            <a:ext cx="5532120" cy="418877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Set the Attribute</a:t>
            </a:r>
          </a:p>
        </p:txBody>
      </p:sp>
      <p:pic>
        <p:nvPicPr>
          <p:cNvPr id="4" name="Picture 3"/>
          <p:cNvPicPr/>
          <p:nvPr/>
        </p:nvPicPr>
        <p:blipFill>
          <a:blip r:embed="rId2" cstate="print"/>
          <a:srcRect t="7122" r="65865" b="9402"/>
          <a:stretch>
            <a:fillRect/>
          </a:stretch>
        </p:blipFill>
        <p:spPr bwMode="auto">
          <a:xfrm>
            <a:off x="1759267" y="1317307"/>
            <a:ext cx="4778693" cy="4824413"/>
          </a:xfrm>
          <a:prstGeom prst="rect">
            <a:avLst/>
          </a:prstGeom>
          <a:noFill/>
          <a:ln w="9525">
            <a:noFill/>
            <a:miter lim="800000"/>
            <a:headEnd/>
            <a:tailEnd/>
          </a:ln>
        </p:spPr>
      </p:pic>
      <p:sp>
        <p:nvSpPr>
          <p:cNvPr id="5" name="Rectangle 4"/>
          <p:cNvSpPr/>
          <p:nvPr/>
        </p:nvSpPr>
        <p:spPr bwMode="auto">
          <a:xfrm>
            <a:off x="1759267" y="3093720"/>
            <a:ext cx="2660333" cy="11582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Why Version Routines?</a:t>
            </a:r>
          </a:p>
        </p:txBody>
      </p:sp>
      <p:sp>
        <p:nvSpPr>
          <p:cNvPr id="11267" name="Rectangle 3"/>
          <p:cNvSpPr>
            <a:spLocks noGrp="1" noChangeArrowheads="1"/>
          </p:cNvSpPr>
          <p:nvPr>
            <p:ph type="body" idx="1"/>
          </p:nvPr>
        </p:nvSpPr>
        <p:spPr>
          <a:xfrm>
            <a:off x="992188" y="1592263"/>
            <a:ext cx="7874000" cy="4337050"/>
          </a:xfrm>
        </p:spPr>
        <p:txBody>
          <a:bodyPr/>
          <a:lstStyle/>
          <a:p>
            <a:pPr eaLnBrk="1" hangingPunct="1"/>
            <a:r>
              <a:rPr lang="en-US" smtClean="0"/>
              <a:t>For Additional Validations During</a:t>
            </a:r>
          </a:p>
          <a:p>
            <a:pPr lvl="1" eaLnBrk="1" hangingPunct="1"/>
            <a:r>
              <a:rPr lang="en-US" smtClean="0"/>
              <a:t>Generation of ID</a:t>
            </a:r>
          </a:p>
          <a:p>
            <a:pPr lvl="1" eaLnBrk="1" hangingPunct="1"/>
            <a:r>
              <a:rPr lang="en-US" smtClean="0"/>
              <a:t>Record Level</a:t>
            </a:r>
          </a:p>
          <a:p>
            <a:pPr lvl="1" eaLnBrk="1" hangingPunct="1"/>
            <a:r>
              <a:rPr lang="en-US" smtClean="0"/>
              <a:t>Field Level</a:t>
            </a:r>
          </a:p>
          <a:p>
            <a:pPr lvl="1" eaLnBrk="1" hangingPunct="1"/>
            <a:r>
              <a:rPr lang="en-US" smtClean="0"/>
              <a:t>Commit level</a:t>
            </a:r>
          </a:p>
          <a:p>
            <a:pPr lvl="1" eaLnBrk="1" hangingPunct="1"/>
            <a:r>
              <a:rPr lang="en-US" smtClean="0"/>
              <a:t>Authorization level</a:t>
            </a:r>
          </a:p>
          <a:p>
            <a:pPr eaLnBrk="1" hangingPunct="1"/>
            <a:r>
              <a:rPr lang="en-US" smtClean="0"/>
              <a:t>For Defaulting Values</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Run the Application</a:t>
            </a:r>
          </a:p>
        </p:txBody>
      </p:sp>
      <p:sp>
        <p:nvSpPr>
          <p:cNvPr id="35843" name="Rectangle 3"/>
          <p:cNvSpPr>
            <a:spLocks noGrp="1" noChangeArrowheads="1"/>
          </p:cNvSpPr>
          <p:nvPr>
            <p:ph type="body" idx="1"/>
          </p:nvPr>
        </p:nvSpPr>
        <p:spPr>
          <a:xfrm>
            <a:off x="701040" y="1260475"/>
            <a:ext cx="7874000" cy="4337050"/>
          </a:xfrm>
        </p:spPr>
        <p:txBody>
          <a:bodyPr/>
          <a:lstStyle/>
          <a:p>
            <a:pPr eaLnBrk="1" hangingPunct="1"/>
            <a:r>
              <a:rPr lang="en-US" dirty="0" smtClean="0"/>
              <a:t>Attribute is set to DEBIT.AMOUNT as HOT.VALIDATE</a:t>
            </a:r>
          </a:p>
          <a:p>
            <a:pPr eaLnBrk="1" hangingPunct="1"/>
            <a:r>
              <a:rPr lang="en-US" dirty="0" smtClean="0"/>
              <a:t>Routine called immediately after exit from DEBIT.AMOUNT</a:t>
            </a:r>
          </a:p>
          <a:p>
            <a:pPr eaLnBrk="1" hangingPunct="1"/>
            <a:r>
              <a:rPr lang="en-US" dirty="0" smtClean="0"/>
              <a:t>Thus becomes field level Validation</a:t>
            </a:r>
          </a:p>
          <a:p>
            <a:pPr eaLnBrk="1" hangingPunct="1"/>
            <a:endParaRPr lang="en-US" dirty="0" smtClean="0"/>
          </a:p>
          <a:p>
            <a:pPr eaLnBrk="1" hangingPunct="1"/>
            <a:endParaRPr lang="en-US" dirty="0" smtClean="0"/>
          </a:p>
        </p:txBody>
      </p:sp>
      <p:pic>
        <p:nvPicPr>
          <p:cNvPr id="6" name="Picture 5"/>
          <p:cNvPicPr/>
          <p:nvPr/>
        </p:nvPicPr>
        <p:blipFill>
          <a:blip r:embed="rId3" cstate="print"/>
          <a:srcRect t="6838" r="60577" b="37322"/>
          <a:stretch>
            <a:fillRect/>
          </a:stretch>
        </p:blipFill>
        <p:spPr bwMode="auto">
          <a:xfrm>
            <a:off x="1251584" y="2495550"/>
            <a:ext cx="5865495" cy="3554730"/>
          </a:xfrm>
          <a:prstGeom prst="rect">
            <a:avLst/>
          </a:prstGeom>
          <a:noFill/>
          <a:ln w="9525">
            <a:noFill/>
            <a:miter lim="800000"/>
            <a:headEnd/>
            <a:tailEnd/>
          </a:ln>
        </p:spPr>
      </p:pic>
      <p:sp>
        <p:nvSpPr>
          <p:cNvPr id="7" name="TextBox 6"/>
          <p:cNvSpPr txBox="1"/>
          <p:nvPr/>
        </p:nvSpPr>
        <p:spPr>
          <a:xfrm>
            <a:off x="2880360" y="5990659"/>
            <a:ext cx="1463040" cy="307777"/>
          </a:xfrm>
          <a:prstGeom prst="rect">
            <a:avLst/>
          </a:prstGeom>
          <a:noFill/>
        </p:spPr>
        <p:txBody>
          <a:bodyPr wrap="square" rtlCol="0">
            <a:spAutoFit/>
          </a:bodyPr>
          <a:lstStyle/>
          <a:p>
            <a:r>
              <a:rPr lang="en-US" sz="1400" dirty="0" smtClean="0">
                <a:solidFill>
                  <a:srgbClr val="FF0000"/>
                </a:solidFill>
              </a:rPr>
              <a:t>Hot Validate</a:t>
            </a:r>
            <a:endParaRPr lang="en-US" sz="1400" dirty="0">
              <a:solidFill>
                <a:srgbClr val="FF0000"/>
              </a:solidFill>
            </a:endParaRPr>
          </a:p>
        </p:txBody>
      </p:sp>
      <p:cxnSp>
        <p:nvCxnSpPr>
          <p:cNvPr id="9" name="Straight Arrow Connector 8"/>
          <p:cNvCxnSpPr/>
          <p:nvPr/>
        </p:nvCxnSpPr>
        <p:spPr bwMode="auto">
          <a:xfrm>
            <a:off x="3185160" y="5597525"/>
            <a:ext cx="0" cy="43751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t>HOT.FIELD Vs HOT.VALIDATE</a:t>
            </a:r>
          </a:p>
        </p:txBody>
      </p:sp>
      <p:sp>
        <p:nvSpPr>
          <p:cNvPr id="36867" name="Rectangle 3"/>
          <p:cNvSpPr>
            <a:spLocks noGrp="1" noChangeArrowheads="1"/>
          </p:cNvSpPr>
          <p:nvPr>
            <p:ph type="body" idx="1"/>
          </p:nvPr>
        </p:nvSpPr>
        <p:spPr>
          <a:xfrm>
            <a:off x="992188" y="1592263"/>
            <a:ext cx="7874000" cy="4337050"/>
          </a:xfrm>
        </p:spPr>
        <p:txBody>
          <a:bodyPr/>
          <a:lstStyle/>
          <a:p>
            <a:pPr eaLnBrk="1" hangingPunct="1"/>
            <a:r>
              <a:rPr lang="en-US" dirty="0" smtClean="0"/>
              <a:t>In browser field level validations are done when field is</a:t>
            </a:r>
          </a:p>
          <a:p>
            <a:pPr lvl="1" eaLnBrk="1" hangingPunct="1"/>
            <a:r>
              <a:rPr lang="en-US" dirty="0" smtClean="0"/>
              <a:t>HOT.FIELD</a:t>
            </a:r>
          </a:p>
          <a:p>
            <a:pPr lvl="1" eaLnBrk="1" hangingPunct="1"/>
            <a:r>
              <a:rPr lang="en-US" dirty="0" smtClean="0"/>
              <a:t>HOT.VALIDATE  </a:t>
            </a:r>
          </a:p>
          <a:p>
            <a:pPr eaLnBrk="1" hangingPunct="1"/>
            <a:r>
              <a:rPr lang="en-US" dirty="0" smtClean="0"/>
              <a:t>Hot fields can be used to default other field values</a:t>
            </a:r>
          </a:p>
          <a:p>
            <a:pPr eaLnBrk="1" hangingPunct="1"/>
            <a:r>
              <a:rPr lang="en-US" dirty="0" smtClean="0"/>
              <a:t>Hot validate can be used for validation only</a:t>
            </a: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Hot Field Example</a:t>
            </a:r>
          </a:p>
        </p:txBody>
      </p:sp>
      <p:sp>
        <p:nvSpPr>
          <p:cNvPr id="37891"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the required fields</a:t>
            </a:r>
          </a:p>
          <a:p>
            <a:pPr eaLnBrk="1" hangingPunct="1"/>
            <a:r>
              <a:rPr lang="en-US" dirty="0" smtClean="0"/>
              <a:t>Make DEBIT.ACCT.NO as hot field. On coming out of DEBIT.ACCT.NO the ‘PAYEE.NAME’ field should be updated as </a:t>
            </a:r>
          </a:p>
          <a:p>
            <a:pPr eaLnBrk="1" hangingPunct="1">
              <a:buFont typeface="Wingdings 3" pitchFamily="18" charset="2"/>
              <a:buNone/>
            </a:pPr>
            <a:r>
              <a:rPr lang="en-US" dirty="0" smtClean="0"/>
              <a:t>	&lt;CUS&gt;_&lt;Number of Accounts&gt; </a:t>
            </a:r>
          </a:p>
          <a:p>
            <a:pPr eaLnBrk="1" hangingPunct="1">
              <a:buFont typeface="Wingdings 3" pitchFamily="18" charset="2"/>
              <a:buNone/>
            </a:pPr>
            <a:r>
              <a:rPr lang="en-US" dirty="0" smtClean="0"/>
              <a:t>Where &lt;CUS&gt; is the first three characters of Customer Mnemonic, followed by ‘_’ , followed by &lt;Total number of accounts held by the Customer&gt;.</a:t>
            </a: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Solution</a:t>
            </a:r>
          </a:p>
        </p:txBody>
      </p:sp>
      <p:sp>
        <p:nvSpPr>
          <p:cNvPr id="38915" name="Content Placeholder 3"/>
          <p:cNvSpPr>
            <a:spLocks noGrp="1"/>
          </p:cNvSpPr>
          <p:nvPr>
            <p:ph idx="1"/>
          </p:nvPr>
        </p:nvSpPr>
        <p:spPr>
          <a:xfrm>
            <a:off x="992188" y="1592263"/>
            <a:ext cx="7874000" cy="4638675"/>
          </a:xfrm>
        </p:spPr>
        <p:txBody>
          <a:bodyPr/>
          <a:lstStyle/>
          <a:p>
            <a:endParaRPr lang="en-US" dirty="0" smtClean="0"/>
          </a:p>
        </p:txBody>
      </p:sp>
      <p:pic>
        <p:nvPicPr>
          <p:cNvPr id="6" name="Picture 5"/>
          <p:cNvPicPr/>
          <p:nvPr/>
        </p:nvPicPr>
        <p:blipFill>
          <a:blip r:embed="rId2" cstate="print"/>
          <a:srcRect l="16582" t="7976" r="50996" b="26653"/>
          <a:stretch>
            <a:fillRect/>
          </a:stretch>
        </p:blipFill>
        <p:spPr bwMode="auto">
          <a:xfrm>
            <a:off x="1373077" y="976184"/>
            <a:ext cx="6226327" cy="525475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t>PGM.FILE and EB.API</a:t>
            </a:r>
          </a:p>
        </p:txBody>
      </p:sp>
      <p:pic>
        <p:nvPicPr>
          <p:cNvPr id="5" name="Picture 4"/>
          <p:cNvPicPr/>
          <p:nvPr/>
        </p:nvPicPr>
        <p:blipFill>
          <a:blip r:embed="rId2" cstate="print"/>
          <a:srcRect t="7407" r="73397" b="56695"/>
          <a:stretch>
            <a:fillRect/>
          </a:stretch>
        </p:blipFill>
        <p:spPr bwMode="auto">
          <a:xfrm>
            <a:off x="626428" y="1308734"/>
            <a:ext cx="3701732" cy="4602163"/>
          </a:xfrm>
          <a:prstGeom prst="rect">
            <a:avLst/>
          </a:prstGeom>
          <a:noFill/>
          <a:ln w="9525">
            <a:noFill/>
            <a:miter lim="800000"/>
            <a:headEnd/>
            <a:tailEnd/>
          </a:ln>
        </p:spPr>
      </p:pic>
      <p:pic>
        <p:nvPicPr>
          <p:cNvPr id="6" name="Content Placeholder 5"/>
          <p:cNvPicPr>
            <a:picLocks noGrp="1"/>
          </p:cNvPicPr>
          <p:nvPr>
            <p:ph idx="1"/>
          </p:nvPr>
        </p:nvPicPr>
        <p:blipFill>
          <a:blip r:embed="rId3" cstate="print"/>
          <a:srcRect t="7123" r="72115" b="56410"/>
          <a:stretch>
            <a:fillRect/>
          </a:stretch>
        </p:blipFill>
        <p:spPr bwMode="auto">
          <a:xfrm>
            <a:off x="4693920" y="1308734"/>
            <a:ext cx="3825240" cy="429958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Create version</a:t>
            </a:r>
          </a:p>
        </p:txBody>
      </p:sp>
      <p:pic>
        <p:nvPicPr>
          <p:cNvPr id="9" name="Picture 8"/>
          <p:cNvPicPr/>
          <p:nvPr/>
        </p:nvPicPr>
        <p:blipFill>
          <a:blip r:embed="rId2" cstate="print"/>
          <a:srcRect t="7031" r="60843" b="7812"/>
          <a:stretch>
            <a:fillRect/>
          </a:stretch>
        </p:blipFill>
        <p:spPr bwMode="auto">
          <a:xfrm>
            <a:off x="739420" y="1267777"/>
            <a:ext cx="3486591" cy="4963161"/>
          </a:xfrm>
          <a:prstGeom prst="rect">
            <a:avLst/>
          </a:prstGeom>
          <a:noFill/>
          <a:ln w="9525">
            <a:noFill/>
            <a:miter lim="800000"/>
            <a:headEnd/>
            <a:tailEnd/>
          </a:ln>
        </p:spPr>
      </p:pic>
      <p:sp>
        <p:nvSpPr>
          <p:cNvPr id="10" name="Content Placeholder 9"/>
          <p:cNvSpPr>
            <a:spLocks noGrp="1"/>
          </p:cNvSpPr>
          <p:nvPr>
            <p:ph idx="1"/>
          </p:nvPr>
        </p:nvSpPr>
        <p:spPr/>
        <p:txBody>
          <a:bodyPr/>
          <a:lstStyle/>
          <a:p>
            <a:endParaRPr lang="en-US" dirty="0"/>
          </a:p>
        </p:txBody>
      </p:sp>
      <p:pic>
        <p:nvPicPr>
          <p:cNvPr id="11" name="Picture 10"/>
          <p:cNvPicPr/>
          <p:nvPr/>
        </p:nvPicPr>
        <p:blipFill>
          <a:blip r:embed="rId3" cstate="print"/>
          <a:srcRect r="58645" b="7969"/>
          <a:stretch>
            <a:fillRect/>
          </a:stretch>
        </p:blipFill>
        <p:spPr bwMode="auto">
          <a:xfrm>
            <a:off x="4479989" y="1265238"/>
            <a:ext cx="4157385" cy="4860925"/>
          </a:xfrm>
          <a:prstGeom prst="rect">
            <a:avLst/>
          </a:prstGeom>
          <a:noFill/>
          <a:ln w="9525">
            <a:noFill/>
            <a:miter lim="800000"/>
            <a:headEnd/>
            <a:tailEnd/>
          </a:ln>
        </p:spPr>
      </p:pic>
      <p:sp>
        <p:nvSpPr>
          <p:cNvPr id="8" name="Rectangle 7"/>
          <p:cNvSpPr/>
          <p:nvPr/>
        </p:nvSpPr>
        <p:spPr bwMode="auto">
          <a:xfrm>
            <a:off x="739420" y="3388223"/>
            <a:ext cx="2025332" cy="136912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4598845" y="5622323"/>
            <a:ext cx="2025332" cy="42969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Create version</a:t>
            </a:r>
          </a:p>
        </p:txBody>
      </p:sp>
      <p:sp>
        <p:nvSpPr>
          <p:cNvPr id="45059" name="Content Placeholder 2"/>
          <p:cNvSpPr>
            <a:spLocks noGrp="1"/>
          </p:cNvSpPr>
          <p:nvPr>
            <p:ph idx="1"/>
          </p:nvPr>
        </p:nvSpPr>
        <p:spPr>
          <a:xfrm>
            <a:off x="992188" y="1592263"/>
            <a:ext cx="7874000" cy="4638675"/>
          </a:xfrm>
        </p:spPr>
        <p:txBody>
          <a:bodyPr/>
          <a:lstStyle/>
          <a:p>
            <a:endParaRPr lang="en-US" smtClean="0"/>
          </a:p>
        </p:txBody>
      </p:sp>
      <p:pic>
        <p:nvPicPr>
          <p:cNvPr id="6" name="Picture 5"/>
          <p:cNvPicPr/>
          <p:nvPr/>
        </p:nvPicPr>
        <p:blipFill>
          <a:blip r:embed="rId2" cstate="print"/>
          <a:srcRect t="62108" r="67949" b="9402"/>
          <a:stretch>
            <a:fillRect/>
          </a:stretch>
        </p:blipFill>
        <p:spPr bwMode="auto">
          <a:xfrm>
            <a:off x="2278380" y="2476500"/>
            <a:ext cx="5143500" cy="2720340"/>
          </a:xfrm>
          <a:prstGeom prst="rect">
            <a:avLst/>
          </a:prstGeom>
          <a:noFill/>
          <a:ln w="9525">
            <a:noFill/>
            <a:miter lim="800000"/>
            <a:headEnd/>
            <a:tailEnd/>
          </a:ln>
        </p:spPr>
      </p:pic>
      <p:sp>
        <p:nvSpPr>
          <p:cNvPr id="7" name="Rectangle 6"/>
          <p:cNvSpPr/>
          <p:nvPr/>
        </p:nvSpPr>
        <p:spPr bwMode="auto">
          <a:xfrm>
            <a:off x="2278380" y="2476500"/>
            <a:ext cx="3025140" cy="7543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Run the Version</a:t>
            </a:r>
          </a:p>
        </p:txBody>
      </p:sp>
      <p:sp>
        <p:nvSpPr>
          <p:cNvPr id="5" name="Rectangle 4"/>
          <p:cNvSpPr/>
          <p:nvPr/>
        </p:nvSpPr>
        <p:spPr bwMode="auto">
          <a:xfrm>
            <a:off x="1334529" y="3114315"/>
            <a:ext cx="6450227" cy="2590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9" name="TextBox 8"/>
          <p:cNvSpPr txBox="1"/>
          <p:nvPr/>
        </p:nvSpPr>
        <p:spPr>
          <a:xfrm>
            <a:off x="1909343" y="5981082"/>
            <a:ext cx="1264285" cy="307777"/>
          </a:xfrm>
          <a:prstGeom prst="rect">
            <a:avLst/>
          </a:prstGeom>
          <a:noFill/>
        </p:spPr>
        <p:txBody>
          <a:bodyPr wrap="square" rtlCol="0">
            <a:spAutoFit/>
          </a:bodyPr>
          <a:lstStyle/>
          <a:p>
            <a:r>
              <a:rPr lang="en-US" sz="1400" dirty="0" smtClean="0">
                <a:solidFill>
                  <a:srgbClr val="FF0000"/>
                </a:solidFill>
              </a:rPr>
              <a:t>Hot Field</a:t>
            </a:r>
            <a:endParaRPr lang="en-US" sz="1400" dirty="0">
              <a:solidFill>
                <a:srgbClr val="FF0000"/>
              </a:solidFill>
            </a:endParaRPr>
          </a:p>
        </p:txBody>
      </p:sp>
      <p:pic>
        <p:nvPicPr>
          <p:cNvPr id="8" name="Picture 7"/>
          <p:cNvPicPr/>
          <p:nvPr/>
        </p:nvPicPr>
        <p:blipFill>
          <a:blip r:embed="rId2" cstate="print"/>
          <a:srcRect r="55201" b="50309"/>
          <a:stretch>
            <a:fillRect/>
          </a:stretch>
        </p:blipFill>
        <p:spPr bwMode="auto">
          <a:xfrm>
            <a:off x="1123640" y="1310227"/>
            <a:ext cx="6661116" cy="4670855"/>
          </a:xfrm>
          <a:prstGeom prst="rect">
            <a:avLst/>
          </a:prstGeom>
          <a:noFill/>
          <a:ln w="9525">
            <a:noFill/>
            <a:miter lim="800000"/>
            <a:headEnd/>
            <a:tailEnd/>
          </a:ln>
        </p:spPr>
      </p:pic>
      <p:cxnSp>
        <p:nvCxnSpPr>
          <p:cNvPr id="7" name="Straight Arrow Connector 6"/>
          <p:cNvCxnSpPr/>
          <p:nvPr/>
        </p:nvCxnSpPr>
        <p:spPr bwMode="auto">
          <a:xfrm flipH="1">
            <a:off x="2533135" y="3348681"/>
            <a:ext cx="640495" cy="26076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Run the Version</a:t>
            </a:r>
          </a:p>
        </p:txBody>
      </p:sp>
      <p:pic>
        <p:nvPicPr>
          <p:cNvPr id="5" name="Picture 4"/>
          <p:cNvPicPr/>
          <p:nvPr/>
        </p:nvPicPr>
        <p:blipFill>
          <a:blip r:embed="rId3" cstate="print"/>
          <a:srcRect l="26089" t="25289" r="32637" b="37188"/>
          <a:stretch>
            <a:fillRect/>
          </a:stretch>
        </p:blipFill>
        <p:spPr bwMode="auto">
          <a:xfrm>
            <a:off x="1285103" y="1470454"/>
            <a:ext cx="6425513" cy="42507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Scenario</a:t>
            </a:r>
          </a:p>
        </p:txBody>
      </p:sp>
      <p:sp>
        <p:nvSpPr>
          <p:cNvPr id="49155" name="Rectangle 3"/>
          <p:cNvSpPr>
            <a:spLocks noGrp="1" noChangeArrowheads="1"/>
          </p:cNvSpPr>
          <p:nvPr>
            <p:ph type="body" idx="1"/>
          </p:nvPr>
        </p:nvSpPr>
        <p:spPr>
          <a:xfrm>
            <a:off x="992188" y="1592263"/>
            <a:ext cx="7874000" cy="4337050"/>
          </a:xfrm>
        </p:spPr>
        <p:txBody>
          <a:bodyPr/>
          <a:lstStyle/>
          <a:p>
            <a:pPr eaLnBrk="1" hangingPunct="1"/>
            <a:r>
              <a:rPr lang="en-US" smtClean="0"/>
              <a:t>Create a version for the FUNDS TRANSFER application with the following fields</a:t>
            </a:r>
          </a:p>
          <a:p>
            <a:pPr lvl="1" eaLnBrk="1" hangingPunct="1"/>
            <a:r>
              <a:rPr lang="en-US" smtClean="0"/>
              <a:t>Transaction Type</a:t>
            </a:r>
          </a:p>
          <a:p>
            <a:pPr lvl="1" eaLnBrk="1" hangingPunct="1"/>
            <a:r>
              <a:rPr lang="en-US" smtClean="0"/>
              <a:t>Debit Account Number</a:t>
            </a:r>
          </a:p>
          <a:p>
            <a:pPr lvl="1" eaLnBrk="1" hangingPunct="1"/>
            <a:r>
              <a:rPr lang="en-US" smtClean="0"/>
              <a:t>Debit Currency</a:t>
            </a:r>
          </a:p>
          <a:p>
            <a:pPr lvl="1" eaLnBrk="1" hangingPunct="1"/>
            <a:r>
              <a:rPr lang="en-US" smtClean="0"/>
              <a:t>Debit Amount</a:t>
            </a:r>
          </a:p>
          <a:p>
            <a:pPr lvl="1" eaLnBrk="1" hangingPunct="1"/>
            <a:r>
              <a:rPr lang="en-US" smtClean="0"/>
              <a:t>Debit Value Date</a:t>
            </a:r>
          </a:p>
          <a:p>
            <a:pPr lvl="1" eaLnBrk="1" hangingPunct="1"/>
            <a:r>
              <a:rPr lang="en-US" smtClean="0"/>
              <a:t>Credit Account Number</a:t>
            </a:r>
          </a:p>
          <a:p>
            <a:pPr lvl="1" eaLnBrk="1" hangingPunct="1"/>
            <a:r>
              <a:rPr lang="en-US" smtClean="0"/>
              <a:t>Credit Currency</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Common Variables </a:t>
            </a:r>
          </a:p>
        </p:txBody>
      </p:sp>
      <p:sp>
        <p:nvSpPr>
          <p:cNvPr id="12291" name="Rectangle 3"/>
          <p:cNvSpPr>
            <a:spLocks noGrp="1" noChangeArrowheads="1"/>
          </p:cNvSpPr>
          <p:nvPr>
            <p:ph type="body" idx="1"/>
          </p:nvPr>
        </p:nvSpPr>
        <p:spPr>
          <a:xfrm>
            <a:off x="992188" y="1592263"/>
            <a:ext cx="7874000" cy="4337050"/>
          </a:xfrm>
        </p:spPr>
        <p:txBody>
          <a:bodyPr/>
          <a:lstStyle/>
          <a:p>
            <a:pPr eaLnBrk="1" hangingPunct="1"/>
            <a:r>
              <a:rPr lang="en-US" smtClean="0"/>
              <a:t>ID.NEW</a:t>
            </a:r>
          </a:p>
          <a:p>
            <a:pPr eaLnBrk="1" hangingPunct="1"/>
            <a:r>
              <a:rPr lang="en-US" smtClean="0"/>
              <a:t>ID.OLD</a:t>
            </a:r>
          </a:p>
          <a:p>
            <a:pPr eaLnBrk="1" hangingPunct="1"/>
            <a:r>
              <a:rPr lang="en-US" smtClean="0"/>
              <a:t>ID.NEW.LAST</a:t>
            </a:r>
          </a:p>
          <a:p>
            <a:pPr eaLnBrk="1" hangingPunct="1"/>
            <a:r>
              <a:rPr lang="en-US" smtClean="0"/>
              <a:t>R.NEW</a:t>
            </a:r>
          </a:p>
          <a:p>
            <a:pPr eaLnBrk="1" hangingPunct="1"/>
            <a:r>
              <a:rPr lang="en-US" smtClean="0"/>
              <a:t>R.OLD</a:t>
            </a:r>
          </a:p>
          <a:p>
            <a:pPr eaLnBrk="1" hangingPunct="1"/>
            <a:r>
              <a:rPr lang="en-US" smtClean="0"/>
              <a:t>R.NEW.LAST</a:t>
            </a:r>
          </a:p>
          <a:p>
            <a:pPr lvl="1" eaLnBrk="1" hangingPunct="1"/>
            <a:r>
              <a:rPr lang="en-US" smtClean="0"/>
              <a:t>Available in I_COMMON</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Scenario</a:t>
            </a:r>
          </a:p>
        </p:txBody>
      </p:sp>
      <p:sp>
        <p:nvSpPr>
          <p:cNvPr id="50179" name="Rectangle 3"/>
          <p:cNvSpPr>
            <a:spLocks noGrp="1" noChangeArrowheads="1"/>
          </p:cNvSpPr>
          <p:nvPr>
            <p:ph type="body" idx="1"/>
          </p:nvPr>
        </p:nvSpPr>
        <p:spPr>
          <a:xfrm>
            <a:off x="992188" y="1592263"/>
            <a:ext cx="7874000" cy="4337050"/>
          </a:xfrm>
        </p:spPr>
        <p:txBody>
          <a:bodyPr/>
          <a:lstStyle/>
          <a:p>
            <a:pPr eaLnBrk="1" hangingPunct="1"/>
            <a:r>
              <a:rPr lang="en-US" dirty="0" smtClean="0"/>
              <a:t>As soon as the Debit account number is entered, Validation Routine should check whether it is a savings account otherwise it should throw an error “DEBIT ACCOUNT IS NOT A SAVINGS ACCOUNT’</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Routine</a:t>
            </a:r>
          </a:p>
        </p:txBody>
      </p:sp>
      <p:sp>
        <p:nvSpPr>
          <p:cNvPr id="51203" name="Rectangle 4"/>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5" name="Picture 4"/>
          <p:cNvPicPr/>
          <p:nvPr/>
        </p:nvPicPr>
        <p:blipFill>
          <a:blip r:embed="rId2" cstate="print"/>
          <a:srcRect l="23718" t="19658" r="33333" b="32194"/>
          <a:stretch>
            <a:fillRect/>
          </a:stretch>
        </p:blipFill>
        <p:spPr bwMode="auto">
          <a:xfrm>
            <a:off x="992188" y="1279207"/>
            <a:ext cx="7191692" cy="487775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smtClean="0"/>
              <a:t>PGM.FILE and EB.API</a:t>
            </a:r>
          </a:p>
        </p:txBody>
      </p:sp>
      <p:sp>
        <p:nvSpPr>
          <p:cNvPr id="52227" name="Content Placeholder 3"/>
          <p:cNvSpPr>
            <a:spLocks noGrp="1"/>
          </p:cNvSpPr>
          <p:nvPr>
            <p:ph idx="1"/>
          </p:nvPr>
        </p:nvSpPr>
        <p:spPr>
          <a:xfrm>
            <a:off x="992188" y="1592263"/>
            <a:ext cx="7874000" cy="4638675"/>
          </a:xfrm>
        </p:spPr>
        <p:txBody>
          <a:bodyPr/>
          <a:lstStyle/>
          <a:p>
            <a:endParaRPr lang="en-US" dirty="0" smtClean="0"/>
          </a:p>
        </p:txBody>
      </p:sp>
      <p:pic>
        <p:nvPicPr>
          <p:cNvPr id="5" name="Picture 4"/>
          <p:cNvPicPr/>
          <p:nvPr/>
        </p:nvPicPr>
        <p:blipFill>
          <a:blip r:embed="rId2" cstate="print"/>
          <a:srcRect t="7692" r="73077" b="55271"/>
          <a:stretch>
            <a:fillRect/>
          </a:stretch>
        </p:blipFill>
        <p:spPr bwMode="auto">
          <a:xfrm>
            <a:off x="794068" y="1224914"/>
            <a:ext cx="3762692" cy="4960303"/>
          </a:xfrm>
          <a:prstGeom prst="rect">
            <a:avLst/>
          </a:prstGeom>
          <a:noFill/>
          <a:ln w="9525">
            <a:noFill/>
            <a:miter lim="800000"/>
            <a:headEnd/>
            <a:tailEnd/>
          </a:ln>
        </p:spPr>
      </p:pic>
      <p:pic>
        <p:nvPicPr>
          <p:cNvPr id="6" name="Picture 5"/>
          <p:cNvPicPr/>
          <p:nvPr/>
        </p:nvPicPr>
        <p:blipFill>
          <a:blip r:embed="rId3" cstate="print"/>
          <a:srcRect t="8262" r="73077" b="57550"/>
          <a:stretch>
            <a:fillRect/>
          </a:stretch>
        </p:blipFill>
        <p:spPr bwMode="auto">
          <a:xfrm>
            <a:off x="4648200" y="1224914"/>
            <a:ext cx="4217988" cy="50060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Version</a:t>
            </a:r>
          </a:p>
        </p:txBody>
      </p:sp>
      <p:sp>
        <p:nvSpPr>
          <p:cNvPr id="5325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6268" r="65224" b="9402"/>
          <a:stretch>
            <a:fillRect/>
          </a:stretch>
        </p:blipFill>
        <p:spPr bwMode="auto">
          <a:xfrm>
            <a:off x="734377" y="1181100"/>
            <a:ext cx="3624263" cy="5049838"/>
          </a:xfrm>
          <a:prstGeom prst="rect">
            <a:avLst/>
          </a:prstGeom>
          <a:noFill/>
          <a:ln w="9525">
            <a:noFill/>
            <a:miter lim="800000"/>
            <a:headEnd/>
            <a:tailEnd/>
          </a:ln>
        </p:spPr>
      </p:pic>
      <p:pic>
        <p:nvPicPr>
          <p:cNvPr id="6" name="Picture 5"/>
          <p:cNvPicPr/>
          <p:nvPr/>
        </p:nvPicPr>
        <p:blipFill>
          <a:blip r:embed="rId3" cstate="print"/>
          <a:srcRect t="6838" r="66346" b="9402"/>
          <a:stretch>
            <a:fillRect/>
          </a:stretch>
        </p:blipFill>
        <p:spPr bwMode="auto">
          <a:xfrm>
            <a:off x="4572000" y="1181100"/>
            <a:ext cx="4145280" cy="5049838"/>
          </a:xfrm>
          <a:prstGeom prst="rect">
            <a:avLst/>
          </a:prstGeom>
          <a:noFill/>
          <a:ln w="9525">
            <a:noFill/>
            <a:miter lim="800000"/>
            <a:headEnd/>
            <a:tailEnd/>
          </a:ln>
        </p:spPr>
      </p:pic>
      <p:sp>
        <p:nvSpPr>
          <p:cNvPr id="7" name="Rectangle 6"/>
          <p:cNvSpPr/>
          <p:nvPr/>
        </p:nvSpPr>
        <p:spPr bwMode="auto">
          <a:xfrm>
            <a:off x="734377" y="3108960"/>
            <a:ext cx="1764983" cy="12344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Version</a:t>
            </a:r>
          </a:p>
        </p:txBody>
      </p:sp>
      <p:sp>
        <p:nvSpPr>
          <p:cNvPr id="53251" name="Content Placeholder 3"/>
          <p:cNvSpPr>
            <a:spLocks noGrp="1"/>
          </p:cNvSpPr>
          <p:nvPr>
            <p:ph idx="1"/>
          </p:nvPr>
        </p:nvSpPr>
        <p:spPr>
          <a:xfrm>
            <a:off x="626428" y="1162012"/>
            <a:ext cx="7874000" cy="4638675"/>
          </a:xfrm>
        </p:spPr>
        <p:txBody>
          <a:bodyPr/>
          <a:lstStyle/>
          <a:p>
            <a:endParaRPr lang="en-US" dirty="0" smtClean="0"/>
          </a:p>
        </p:txBody>
      </p:sp>
      <p:pic>
        <p:nvPicPr>
          <p:cNvPr id="7" name="Content Placeholder 4"/>
          <p:cNvPicPr>
            <a:picLocks/>
          </p:cNvPicPr>
          <p:nvPr/>
        </p:nvPicPr>
        <p:blipFill>
          <a:blip r:embed="rId2" cstate="print"/>
          <a:srcRect t="56695" r="67147" b="8547"/>
          <a:stretch>
            <a:fillRect/>
          </a:stretch>
        </p:blipFill>
        <p:spPr bwMode="auto">
          <a:xfrm>
            <a:off x="1231900" y="1162012"/>
            <a:ext cx="6052820" cy="4842548"/>
          </a:xfrm>
          <a:prstGeom prst="rect">
            <a:avLst/>
          </a:prstGeom>
          <a:noFill/>
          <a:ln w="9525">
            <a:noFill/>
            <a:miter lim="800000"/>
            <a:headEnd/>
            <a:tailEnd/>
          </a:ln>
        </p:spPr>
      </p:pic>
      <p:sp>
        <p:nvSpPr>
          <p:cNvPr id="8" name="Rectangle 7"/>
          <p:cNvSpPr/>
          <p:nvPr/>
        </p:nvSpPr>
        <p:spPr bwMode="auto">
          <a:xfrm>
            <a:off x="1231900" y="2042160"/>
            <a:ext cx="3462020" cy="8534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Output</a:t>
            </a:r>
          </a:p>
        </p:txBody>
      </p:sp>
      <p:sp>
        <p:nvSpPr>
          <p:cNvPr id="6" name="Content Placeholder 5"/>
          <p:cNvSpPr>
            <a:spLocks noGrp="1"/>
          </p:cNvSpPr>
          <p:nvPr>
            <p:ph idx="1"/>
          </p:nvPr>
        </p:nvSpPr>
        <p:spPr/>
        <p:txBody>
          <a:bodyPr/>
          <a:lstStyle/>
          <a:p>
            <a:endParaRPr lang="en-US" dirty="0"/>
          </a:p>
        </p:txBody>
      </p:sp>
      <p:pic>
        <p:nvPicPr>
          <p:cNvPr id="7" name="Picture 6"/>
          <p:cNvPicPr/>
          <p:nvPr/>
        </p:nvPicPr>
        <p:blipFill>
          <a:blip r:embed="rId2" cstate="print"/>
          <a:srcRect l="1923" t="3134" r="49359" b="37892"/>
          <a:stretch>
            <a:fillRect/>
          </a:stretch>
        </p:blipFill>
        <p:spPr bwMode="auto">
          <a:xfrm>
            <a:off x="1676400" y="1879282"/>
            <a:ext cx="5684520" cy="380523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Workshop 2</a:t>
            </a:r>
          </a:p>
        </p:txBody>
      </p:sp>
      <p:sp>
        <p:nvSpPr>
          <p:cNvPr id="5529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in FT with mandatory fields if the debit amount is greater than working balance then display error Message. </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Input Routines</a:t>
            </a:r>
          </a:p>
        </p:txBody>
      </p:sp>
      <p:sp>
        <p:nvSpPr>
          <p:cNvPr id="56323" name="Rectangle 3"/>
          <p:cNvSpPr>
            <a:spLocks noGrp="1" noChangeArrowheads="1"/>
          </p:cNvSpPr>
          <p:nvPr>
            <p:ph type="body" idx="1"/>
          </p:nvPr>
        </p:nvSpPr>
        <p:spPr>
          <a:xfrm>
            <a:off x="992188" y="1592263"/>
            <a:ext cx="7874000" cy="4337050"/>
          </a:xfrm>
        </p:spPr>
        <p:txBody>
          <a:bodyPr/>
          <a:lstStyle/>
          <a:p>
            <a:pPr eaLnBrk="1" hangingPunct="1"/>
            <a:r>
              <a:rPr lang="en-US" smtClean="0"/>
              <a:t>Why Input routine?</a:t>
            </a:r>
          </a:p>
          <a:p>
            <a:pPr eaLnBrk="1" hangingPunct="1"/>
            <a:r>
              <a:rPr lang="en-US" smtClean="0"/>
              <a:t>When Input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Input Routines – Scenario.</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Why Input Routines</a:t>
            </a:r>
          </a:p>
        </p:txBody>
      </p:sp>
      <p:sp>
        <p:nvSpPr>
          <p:cNvPr id="57347" name="Rectangle 3"/>
          <p:cNvSpPr>
            <a:spLocks noGrp="1" noChangeArrowheads="1"/>
          </p:cNvSpPr>
          <p:nvPr>
            <p:ph type="body" idx="1"/>
          </p:nvPr>
        </p:nvSpPr>
        <p:spPr>
          <a:xfrm>
            <a:off x="992188" y="1592263"/>
            <a:ext cx="7874000" cy="4337050"/>
          </a:xfrm>
        </p:spPr>
        <p:txBody>
          <a:bodyPr/>
          <a:lstStyle/>
          <a:p>
            <a:pPr eaLnBrk="1" hangingPunct="1">
              <a:buFont typeface="Wingdings 3" pitchFamily="18" charset="2"/>
              <a:buNone/>
            </a:pPr>
            <a:endParaRPr lang="en-US" smtClean="0"/>
          </a:p>
          <a:p>
            <a:pPr eaLnBrk="1" hangingPunct="1"/>
            <a:r>
              <a:rPr lang="en-US" smtClean="0"/>
              <a:t>Update local files</a:t>
            </a:r>
          </a:p>
          <a:p>
            <a:pPr eaLnBrk="1" hangingPunct="1"/>
            <a:r>
              <a:rPr lang="en-US" smtClean="0"/>
              <a:t>Provide additional validation at input stage</a:t>
            </a:r>
          </a:p>
          <a:p>
            <a:pPr eaLnBrk="1" hangingPunct="1"/>
            <a:r>
              <a:rPr lang="en-US" smtClean="0"/>
              <a:t>Provide override processing</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When do Input Routines Called</a:t>
            </a:r>
          </a:p>
        </p:txBody>
      </p:sp>
      <p:sp>
        <p:nvSpPr>
          <p:cNvPr id="58371" name="Rectangle 3"/>
          <p:cNvSpPr>
            <a:spLocks noGrp="1" noChangeArrowheads="1"/>
          </p:cNvSpPr>
          <p:nvPr>
            <p:ph type="body" idx="1"/>
          </p:nvPr>
        </p:nvSpPr>
        <p:spPr>
          <a:xfrm>
            <a:off x="992188" y="1592263"/>
            <a:ext cx="7874000" cy="4337050"/>
          </a:xfrm>
        </p:spPr>
        <p:txBody>
          <a:bodyPr/>
          <a:lstStyle/>
          <a:p>
            <a:pPr eaLnBrk="1" hangingPunct="1"/>
            <a:r>
              <a:rPr lang="en-US" smtClean="0"/>
              <a:t>Gets invoked when committing a transaction</a:t>
            </a:r>
          </a:p>
          <a:p>
            <a:pPr eaLnBrk="1" hangingPunct="1"/>
            <a:r>
              <a:rPr lang="en-US" smtClean="0"/>
              <a:t>All validations might have been completed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ID.NEW</a:t>
            </a:r>
          </a:p>
        </p:txBody>
      </p:sp>
      <p:sp>
        <p:nvSpPr>
          <p:cNvPr id="13315"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 defined in I_COMMON</a:t>
            </a:r>
          </a:p>
          <a:p>
            <a:pPr eaLnBrk="1" hangingPunct="1"/>
            <a:r>
              <a:rPr lang="en-US" smtClean="0"/>
              <a:t>Dynamic array</a:t>
            </a:r>
          </a:p>
          <a:p>
            <a:pPr eaLnBrk="1" hangingPunct="1"/>
            <a:r>
              <a:rPr lang="en-US" smtClean="0"/>
              <a:t>Contains the ID of the currently opened record</a:t>
            </a:r>
          </a:p>
          <a:p>
            <a:pPr eaLnBrk="1" hangingPunct="1"/>
            <a:r>
              <a:rPr lang="en-US" smtClean="0"/>
              <a:t>When record is closed/committed/authorised value is flushed</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Where do we attach Input Routine</a:t>
            </a:r>
          </a:p>
        </p:txBody>
      </p:sp>
      <p:sp>
        <p:nvSpPr>
          <p:cNvPr id="5939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r="43590" b="39031"/>
          <a:stretch>
            <a:fillRect/>
          </a:stretch>
        </p:blipFill>
        <p:spPr bwMode="auto">
          <a:xfrm>
            <a:off x="1219200" y="1390650"/>
            <a:ext cx="6720840" cy="4840288"/>
          </a:xfrm>
          <a:prstGeom prst="rect">
            <a:avLst/>
          </a:prstGeom>
          <a:noFill/>
          <a:ln w="9525">
            <a:noFill/>
            <a:miter lim="800000"/>
            <a:headEnd/>
            <a:tailEnd/>
          </a:ln>
        </p:spPr>
      </p:pic>
      <p:sp>
        <p:nvSpPr>
          <p:cNvPr id="6" name="Rectangle 5"/>
          <p:cNvSpPr/>
          <p:nvPr/>
        </p:nvSpPr>
        <p:spPr bwMode="auto">
          <a:xfrm>
            <a:off x="1219200" y="4221480"/>
            <a:ext cx="4038600" cy="4114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Mandatory - Prerequisites</a:t>
            </a:r>
          </a:p>
        </p:txBody>
      </p:sp>
      <p:sp>
        <p:nvSpPr>
          <p:cNvPr id="60419"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Scenario</a:t>
            </a:r>
          </a:p>
        </p:txBody>
      </p:sp>
      <p:sp>
        <p:nvSpPr>
          <p:cNvPr id="6144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 Transfer version with the mandatory field. Write an Input routine to check if the CREDIT CURRENCY and the DEBIT CURRENCY match. If not an error message, “Credit and Debit currency mismatch” needs to be displayed  when the user commits the record.</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Routine</a:t>
            </a:r>
          </a:p>
        </p:txBody>
      </p:sp>
      <p:sp>
        <p:nvSpPr>
          <p:cNvPr id="4" name="Content Placeholder 3"/>
          <p:cNvSpPr>
            <a:spLocks noGrp="1"/>
          </p:cNvSpPr>
          <p:nvPr>
            <p:ph idx="1"/>
          </p:nvPr>
        </p:nvSpPr>
        <p:spPr/>
        <p:txBody>
          <a:bodyPr/>
          <a:lstStyle/>
          <a:p>
            <a:endParaRPr lang="en-US"/>
          </a:p>
        </p:txBody>
      </p:sp>
      <p:pic>
        <p:nvPicPr>
          <p:cNvPr id="5" name="Picture 4"/>
          <p:cNvPicPr/>
          <p:nvPr/>
        </p:nvPicPr>
        <p:blipFill>
          <a:blip r:embed="rId2" cstate="print"/>
          <a:srcRect l="23718" t="27636" r="35897" b="31339"/>
          <a:stretch>
            <a:fillRect/>
          </a:stretch>
        </p:blipFill>
        <p:spPr bwMode="auto">
          <a:xfrm>
            <a:off x="971550" y="1371599"/>
            <a:ext cx="6831330" cy="47545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smtClean="0"/>
              <a:t>PGM.FILE and EB.API</a:t>
            </a:r>
          </a:p>
        </p:txBody>
      </p:sp>
      <p:pic>
        <p:nvPicPr>
          <p:cNvPr id="5" name="Content Placeholder 4"/>
          <p:cNvPicPr>
            <a:picLocks noGrp="1"/>
          </p:cNvPicPr>
          <p:nvPr>
            <p:ph idx="1"/>
          </p:nvPr>
        </p:nvPicPr>
        <p:blipFill>
          <a:blip r:embed="rId2" cstate="print"/>
          <a:srcRect t="8262" r="73077" b="55840"/>
          <a:stretch>
            <a:fillRect/>
          </a:stretch>
        </p:blipFill>
        <p:spPr bwMode="auto">
          <a:xfrm>
            <a:off x="815492" y="1242234"/>
            <a:ext cx="3992728" cy="4518485"/>
          </a:xfrm>
          <a:prstGeom prst="rect">
            <a:avLst/>
          </a:prstGeom>
          <a:noFill/>
          <a:ln w="9525">
            <a:noFill/>
            <a:miter lim="800000"/>
            <a:headEnd/>
            <a:tailEnd/>
          </a:ln>
        </p:spPr>
      </p:pic>
      <p:pic>
        <p:nvPicPr>
          <p:cNvPr id="6" name="Picture 5"/>
          <p:cNvPicPr/>
          <p:nvPr/>
        </p:nvPicPr>
        <p:blipFill>
          <a:blip r:embed="rId3" cstate="print"/>
          <a:srcRect t="7122" r="73077" b="54986"/>
          <a:stretch>
            <a:fillRect/>
          </a:stretch>
        </p:blipFill>
        <p:spPr bwMode="auto">
          <a:xfrm>
            <a:off x="4808220" y="1287954"/>
            <a:ext cx="3741420" cy="447276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Create Version</a:t>
            </a:r>
          </a:p>
        </p:txBody>
      </p:sp>
      <p:pic>
        <p:nvPicPr>
          <p:cNvPr id="5" name="Content Placeholder 4"/>
          <p:cNvPicPr>
            <a:picLocks noGrp="1"/>
          </p:cNvPicPr>
          <p:nvPr>
            <p:ph idx="1"/>
          </p:nvPr>
        </p:nvPicPr>
        <p:blipFill>
          <a:blip r:embed="rId2" cstate="print"/>
          <a:srcRect t="7122" r="64744" b="9117"/>
          <a:stretch>
            <a:fillRect/>
          </a:stretch>
        </p:blipFill>
        <p:spPr bwMode="auto">
          <a:xfrm>
            <a:off x="800129" y="1150303"/>
            <a:ext cx="3868998" cy="4930457"/>
          </a:xfrm>
          <a:prstGeom prst="rect">
            <a:avLst/>
          </a:prstGeom>
          <a:noFill/>
          <a:ln w="9525">
            <a:noFill/>
            <a:miter lim="800000"/>
            <a:headEnd/>
            <a:tailEnd/>
          </a:ln>
        </p:spPr>
      </p:pic>
      <p:pic>
        <p:nvPicPr>
          <p:cNvPr id="6" name="Picture 5"/>
          <p:cNvPicPr/>
          <p:nvPr/>
        </p:nvPicPr>
        <p:blipFill>
          <a:blip r:embed="rId3" cstate="print"/>
          <a:srcRect t="5983" r="66506" b="9117"/>
          <a:stretch>
            <a:fillRect/>
          </a:stretch>
        </p:blipFill>
        <p:spPr bwMode="auto">
          <a:xfrm>
            <a:off x="4669127" y="1135062"/>
            <a:ext cx="3926233" cy="493045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Attach the routine to the version</a:t>
            </a:r>
          </a:p>
        </p:txBody>
      </p:sp>
      <p:sp>
        <p:nvSpPr>
          <p:cNvPr id="64515" name="Content Placeholder 3"/>
          <p:cNvSpPr>
            <a:spLocks noGrp="1"/>
          </p:cNvSpPr>
          <p:nvPr>
            <p:ph idx="1"/>
          </p:nvPr>
        </p:nvSpPr>
        <p:spPr>
          <a:xfrm>
            <a:off x="992188" y="1592263"/>
            <a:ext cx="7874000" cy="4638675"/>
          </a:xfrm>
        </p:spPr>
        <p:txBody>
          <a:bodyPr/>
          <a:lstStyle/>
          <a:p>
            <a:endParaRPr lang="en-US" dirty="0" smtClean="0"/>
          </a:p>
        </p:txBody>
      </p:sp>
      <p:pic>
        <p:nvPicPr>
          <p:cNvPr id="4" name="Picture 3"/>
          <p:cNvPicPr/>
          <p:nvPr/>
        </p:nvPicPr>
        <p:blipFill>
          <a:blip r:embed="rId2" cstate="print"/>
          <a:srcRect t="51358" r="73077" b="8832"/>
          <a:stretch>
            <a:fillRect/>
          </a:stretch>
        </p:blipFill>
        <p:spPr bwMode="auto">
          <a:xfrm>
            <a:off x="1455420" y="2042160"/>
            <a:ext cx="6560820" cy="3855720"/>
          </a:xfrm>
          <a:prstGeom prst="rect">
            <a:avLst/>
          </a:prstGeom>
          <a:noFill/>
          <a:ln w="9525">
            <a:noFill/>
            <a:miter lim="800000"/>
            <a:headEnd/>
            <a:tailEnd/>
          </a:ln>
        </p:spPr>
      </p:pic>
      <p:sp>
        <p:nvSpPr>
          <p:cNvPr id="5" name="Rectangle 4"/>
          <p:cNvSpPr/>
          <p:nvPr/>
        </p:nvSpPr>
        <p:spPr bwMode="auto">
          <a:xfrm>
            <a:off x="1706880" y="3459480"/>
            <a:ext cx="3901440" cy="3352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Commit</a:t>
            </a:r>
          </a:p>
        </p:txBody>
      </p:sp>
      <p:sp>
        <p:nvSpPr>
          <p:cNvPr id="65539"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7853" t="10256" r="42788" b="35328"/>
          <a:stretch>
            <a:fillRect/>
          </a:stretch>
        </p:blipFill>
        <p:spPr bwMode="auto">
          <a:xfrm>
            <a:off x="1489710" y="1455103"/>
            <a:ext cx="6465570" cy="46386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Workshop 1</a:t>
            </a:r>
          </a:p>
        </p:txBody>
      </p:sp>
      <p:sp>
        <p:nvSpPr>
          <p:cNvPr id="6656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mandatory fields and the following validations done in input routine</a:t>
            </a:r>
          </a:p>
          <a:p>
            <a:pPr lvl="1" eaLnBrk="1" hangingPunct="1"/>
            <a:r>
              <a:rPr lang="en-US" dirty="0" smtClean="0"/>
              <a:t>Account should be savings</a:t>
            </a:r>
          </a:p>
          <a:p>
            <a:pPr lvl="1" eaLnBrk="1" hangingPunct="1"/>
            <a:r>
              <a:rPr lang="en-US" dirty="0" smtClean="0"/>
              <a:t>Customer should be an individual</a:t>
            </a: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Routine</a:t>
            </a:r>
          </a:p>
        </p:txBody>
      </p:sp>
      <p:sp>
        <p:nvSpPr>
          <p:cNvPr id="67587" name="Content Placeholder 3"/>
          <p:cNvSpPr>
            <a:spLocks noGrp="1"/>
          </p:cNvSpPr>
          <p:nvPr>
            <p:ph idx="1"/>
          </p:nvPr>
        </p:nvSpPr>
        <p:spPr>
          <a:xfrm>
            <a:off x="992188" y="1592263"/>
            <a:ext cx="7874000" cy="4638675"/>
          </a:xfrm>
        </p:spPr>
        <p:txBody>
          <a:bodyPr/>
          <a:lstStyle/>
          <a:p>
            <a:pPr eaLnBrk="1" hangingPunct="1"/>
            <a:endParaRPr lang="en-US" smtClean="0"/>
          </a:p>
        </p:txBody>
      </p:sp>
      <p:pic>
        <p:nvPicPr>
          <p:cNvPr id="5" name="Picture 4"/>
          <p:cNvPicPr/>
          <p:nvPr/>
        </p:nvPicPr>
        <p:blipFill>
          <a:blip r:embed="rId2" cstate="print"/>
          <a:srcRect l="24038" t="14815" r="40064" b="18518"/>
          <a:stretch>
            <a:fillRect/>
          </a:stretch>
        </p:blipFill>
        <p:spPr bwMode="auto">
          <a:xfrm>
            <a:off x="992188" y="1200150"/>
            <a:ext cx="7359332" cy="50307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R.NEW	</a:t>
            </a:r>
          </a:p>
        </p:txBody>
      </p:sp>
      <p:sp>
        <p:nvSpPr>
          <p:cNvPr id="14339"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 defined in I_COMMON</a:t>
            </a:r>
          </a:p>
          <a:p>
            <a:pPr eaLnBrk="1" hangingPunct="1"/>
            <a:r>
              <a:rPr lang="en-US" smtClean="0"/>
              <a:t>Dimensioned array</a:t>
            </a:r>
          </a:p>
          <a:p>
            <a:pPr eaLnBrk="1" hangingPunct="1"/>
            <a:r>
              <a:rPr lang="en-US" smtClean="0"/>
              <a:t>Contains 500 dynamic arrays</a:t>
            </a:r>
          </a:p>
          <a:p>
            <a:pPr eaLnBrk="1" hangingPunct="1"/>
            <a:r>
              <a:rPr lang="en-US" smtClean="0"/>
              <a:t>Holds the currently opened record</a:t>
            </a:r>
          </a:p>
          <a:p>
            <a:pPr eaLnBrk="1" hangingPunct="1"/>
            <a:r>
              <a:rPr lang="en-US" smtClean="0"/>
              <a:t> ‘R’ in the variable name stands for ‘Record’</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PGM.FILE and EB.API</a:t>
            </a:r>
          </a:p>
        </p:txBody>
      </p:sp>
      <p:pic>
        <p:nvPicPr>
          <p:cNvPr id="6" name="Content Placeholder 5"/>
          <p:cNvPicPr>
            <a:picLocks noGrp="1"/>
          </p:cNvPicPr>
          <p:nvPr>
            <p:ph idx="1"/>
          </p:nvPr>
        </p:nvPicPr>
        <p:blipFill>
          <a:blip r:embed="rId2" cstate="print"/>
          <a:srcRect t="7407" r="72756" b="56410"/>
          <a:stretch>
            <a:fillRect/>
          </a:stretch>
        </p:blipFill>
        <p:spPr bwMode="auto">
          <a:xfrm>
            <a:off x="703168" y="1264741"/>
            <a:ext cx="3746911" cy="4800779"/>
          </a:xfrm>
          <a:prstGeom prst="rect">
            <a:avLst/>
          </a:prstGeom>
          <a:noFill/>
          <a:ln w="9525">
            <a:noFill/>
            <a:miter lim="800000"/>
            <a:headEnd/>
            <a:tailEnd/>
          </a:ln>
        </p:spPr>
      </p:pic>
      <p:pic>
        <p:nvPicPr>
          <p:cNvPr id="7" name="Picture 6"/>
          <p:cNvPicPr/>
          <p:nvPr/>
        </p:nvPicPr>
        <p:blipFill>
          <a:blip r:embed="rId3" cstate="print"/>
          <a:srcRect t="7977" r="72756" b="56410"/>
          <a:stretch>
            <a:fillRect/>
          </a:stretch>
        </p:blipFill>
        <p:spPr bwMode="auto">
          <a:xfrm>
            <a:off x="4617718" y="1264741"/>
            <a:ext cx="4114802" cy="457217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Version</a:t>
            </a:r>
          </a:p>
        </p:txBody>
      </p:sp>
      <p:sp>
        <p:nvSpPr>
          <p:cNvPr id="6861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7407" r="65064" b="9971"/>
          <a:stretch>
            <a:fillRect/>
          </a:stretch>
        </p:blipFill>
        <p:spPr bwMode="auto">
          <a:xfrm>
            <a:off x="534988" y="1255394"/>
            <a:ext cx="3976052" cy="4975543"/>
          </a:xfrm>
          <a:prstGeom prst="rect">
            <a:avLst/>
          </a:prstGeom>
          <a:noFill/>
          <a:ln w="9525">
            <a:noFill/>
            <a:miter lim="800000"/>
            <a:headEnd/>
            <a:tailEnd/>
          </a:ln>
        </p:spPr>
      </p:pic>
      <p:pic>
        <p:nvPicPr>
          <p:cNvPr id="6" name="Picture 5"/>
          <p:cNvPicPr/>
          <p:nvPr/>
        </p:nvPicPr>
        <p:blipFill>
          <a:blip r:embed="rId3" cstate="print"/>
          <a:srcRect t="6838" r="66346" b="9687"/>
          <a:stretch>
            <a:fillRect/>
          </a:stretch>
        </p:blipFill>
        <p:spPr bwMode="auto">
          <a:xfrm>
            <a:off x="4511040" y="1255394"/>
            <a:ext cx="4355148" cy="497554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t>Attach the routine to the Version</a:t>
            </a:r>
          </a:p>
        </p:txBody>
      </p:sp>
      <p:pic>
        <p:nvPicPr>
          <p:cNvPr id="7" name="Content Placeholder 6"/>
          <p:cNvPicPr>
            <a:picLocks noGrp="1"/>
          </p:cNvPicPr>
          <p:nvPr>
            <p:ph idx="1"/>
          </p:nvPr>
        </p:nvPicPr>
        <p:blipFill>
          <a:blip r:embed="rId2" cstate="print"/>
          <a:srcRect t="7407" r="71795" b="9402"/>
          <a:stretch>
            <a:fillRect/>
          </a:stretch>
        </p:blipFill>
        <p:spPr bwMode="auto">
          <a:xfrm>
            <a:off x="985476" y="1180783"/>
            <a:ext cx="4699043" cy="4991417"/>
          </a:xfrm>
          <a:prstGeom prst="rect">
            <a:avLst/>
          </a:prstGeom>
          <a:noFill/>
          <a:ln w="9525">
            <a:noFill/>
            <a:miter lim="800000"/>
            <a:headEnd/>
            <a:tailEnd/>
          </a:ln>
        </p:spPr>
      </p:pic>
      <p:sp>
        <p:nvSpPr>
          <p:cNvPr id="8" name="Rectangle 7"/>
          <p:cNvSpPr/>
          <p:nvPr/>
        </p:nvSpPr>
        <p:spPr bwMode="auto">
          <a:xfrm>
            <a:off x="985476" y="4632960"/>
            <a:ext cx="2931204" cy="30480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Output</a:t>
            </a:r>
          </a:p>
        </p:txBody>
      </p:sp>
      <p:sp>
        <p:nvSpPr>
          <p:cNvPr id="6963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7692" t="4273" r="40385" b="33903"/>
          <a:stretch>
            <a:fillRect/>
          </a:stretch>
        </p:blipFill>
        <p:spPr bwMode="auto">
          <a:xfrm>
            <a:off x="992188" y="1362074"/>
            <a:ext cx="7085012" cy="486886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Authorisation Routine</a:t>
            </a:r>
          </a:p>
        </p:txBody>
      </p:sp>
      <p:sp>
        <p:nvSpPr>
          <p:cNvPr id="70659" name="Rectangle 3"/>
          <p:cNvSpPr>
            <a:spLocks noGrp="1" noChangeArrowheads="1"/>
          </p:cNvSpPr>
          <p:nvPr>
            <p:ph type="body" idx="1"/>
          </p:nvPr>
        </p:nvSpPr>
        <p:spPr>
          <a:xfrm>
            <a:off x="992188" y="1592263"/>
            <a:ext cx="7874000" cy="4337050"/>
          </a:xfrm>
        </p:spPr>
        <p:txBody>
          <a:bodyPr/>
          <a:lstStyle/>
          <a:p>
            <a:pPr eaLnBrk="1" hangingPunct="1"/>
            <a:r>
              <a:rPr lang="en-US" smtClean="0"/>
              <a:t>Why Authorisation routine?</a:t>
            </a:r>
          </a:p>
          <a:p>
            <a:pPr eaLnBrk="1" hangingPunct="1"/>
            <a:r>
              <a:rPr lang="en-US" smtClean="0"/>
              <a:t>When Authorisation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Authorisation Routines – Scenario.</a:t>
            </a:r>
          </a:p>
          <a:p>
            <a:pPr eaLnBrk="1" hangingPunct="1">
              <a:buFont typeface="Wingdings 3" pitchFamily="18" charset="2"/>
              <a:buNone/>
            </a:pPr>
            <a:endParaRPr lang="en-US" smtClean="0"/>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
            </a:r>
            <a:br>
              <a:rPr lang="en-US" smtClean="0"/>
            </a:br>
            <a:r>
              <a:rPr lang="en-US" smtClean="0"/>
              <a:t>Why Authorisation routine</a:t>
            </a:r>
          </a:p>
        </p:txBody>
      </p:sp>
      <p:sp>
        <p:nvSpPr>
          <p:cNvPr id="71683" name="Rectangle 3"/>
          <p:cNvSpPr>
            <a:spLocks noGrp="1" noChangeArrowheads="1"/>
          </p:cNvSpPr>
          <p:nvPr>
            <p:ph type="body" idx="1"/>
          </p:nvPr>
        </p:nvSpPr>
        <p:spPr>
          <a:xfrm>
            <a:off x="992188" y="1592263"/>
            <a:ext cx="7874000" cy="4337050"/>
          </a:xfrm>
        </p:spPr>
        <p:txBody>
          <a:bodyPr/>
          <a:lstStyle/>
          <a:p>
            <a:pPr eaLnBrk="1" hangingPunct="1"/>
            <a:r>
              <a:rPr lang="en-US" smtClean="0"/>
              <a:t>To update local files</a:t>
            </a:r>
          </a:p>
          <a:p>
            <a:pPr eaLnBrk="1" hangingPunct="1"/>
            <a:r>
              <a:rPr lang="en-US" smtClean="0"/>
              <a:t>To provide additional validation at authorization stage</a:t>
            </a:r>
          </a:p>
          <a:p>
            <a:pPr eaLnBrk="1" hangingPunct="1"/>
            <a:r>
              <a:rPr lang="en-US" smtClean="0"/>
              <a:t>To provide override processing</a:t>
            </a: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When Authorisation Routine is Called</a:t>
            </a:r>
          </a:p>
        </p:txBody>
      </p:sp>
      <p:sp>
        <p:nvSpPr>
          <p:cNvPr id="72707" name="Rectangle 3"/>
          <p:cNvSpPr>
            <a:spLocks noGrp="1" noChangeArrowheads="1"/>
          </p:cNvSpPr>
          <p:nvPr>
            <p:ph type="body" idx="1"/>
          </p:nvPr>
        </p:nvSpPr>
        <p:spPr>
          <a:xfrm>
            <a:off x="992188" y="1592263"/>
            <a:ext cx="7874000" cy="4337050"/>
          </a:xfrm>
        </p:spPr>
        <p:txBody>
          <a:bodyPr/>
          <a:lstStyle/>
          <a:p>
            <a:pPr eaLnBrk="1" hangingPunct="1"/>
            <a:r>
              <a:rPr lang="en-US" smtClean="0"/>
              <a:t>Time of Authorisation of Transaction</a:t>
            </a:r>
          </a:p>
          <a:p>
            <a:pPr eaLnBrk="1" hangingPunct="1"/>
            <a:r>
              <a:rPr lang="en-US" smtClean="0"/>
              <a:t>After Field level validations.</a:t>
            </a:r>
          </a:p>
          <a:p>
            <a:pPr eaLnBrk="1" hangingPunct="1"/>
            <a:r>
              <a:rPr lang="en-US" smtClean="0"/>
              <a:t>After standard default processing is done.</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Where do we attach the Routine</a:t>
            </a:r>
          </a:p>
        </p:txBody>
      </p:sp>
      <p:sp>
        <p:nvSpPr>
          <p:cNvPr id="73731" name="Rectangle 3"/>
          <p:cNvSpPr>
            <a:spLocks noGrp="1" noChangeArrowheads="1"/>
          </p:cNvSpPr>
          <p:nvPr>
            <p:ph type="body" idx="1"/>
          </p:nvPr>
        </p:nvSpPr>
        <p:spPr>
          <a:xfrm>
            <a:off x="992188" y="1592263"/>
            <a:ext cx="7874000" cy="4337050"/>
          </a:xfrm>
        </p:spPr>
        <p:txBody>
          <a:bodyPr/>
          <a:lstStyle/>
          <a:p>
            <a:pPr eaLnBrk="1" hangingPunct="1"/>
            <a:endParaRPr lang="en-US" smtClean="0"/>
          </a:p>
          <a:p>
            <a:pPr eaLnBrk="1" hangingPunct="1"/>
            <a:endParaRPr lang="en-US" smtClean="0"/>
          </a:p>
          <a:p>
            <a:pPr eaLnBrk="1" hangingPunct="1"/>
            <a:endParaRPr lang="en-US" smtClean="0"/>
          </a:p>
          <a:p>
            <a:pPr eaLnBrk="1" hangingPunct="1"/>
            <a:endParaRPr lang="en-US" smtClean="0"/>
          </a:p>
        </p:txBody>
      </p:sp>
      <p:pic>
        <p:nvPicPr>
          <p:cNvPr id="73732" name="Picture 5"/>
          <p:cNvPicPr>
            <a:picLocks noChangeAspect="1" noChangeArrowheads="1"/>
          </p:cNvPicPr>
          <p:nvPr/>
        </p:nvPicPr>
        <p:blipFill>
          <a:blip r:embed="rId2" cstate="print"/>
          <a:srcRect/>
          <a:stretch>
            <a:fillRect/>
          </a:stretch>
        </p:blipFill>
        <p:spPr bwMode="auto">
          <a:xfrm>
            <a:off x="1341438" y="2386013"/>
            <a:ext cx="6643687" cy="3111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How to create Authorisation Routines - Scenario</a:t>
            </a:r>
          </a:p>
        </p:txBody>
      </p:sp>
      <p:sp>
        <p:nvSpPr>
          <p:cNvPr id="74755" name="Rectangle 3"/>
          <p:cNvSpPr>
            <a:spLocks noGrp="1" noChangeArrowheads="1"/>
          </p:cNvSpPr>
          <p:nvPr>
            <p:ph type="body" idx="1"/>
          </p:nvPr>
        </p:nvSpPr>
        <p:spPr>
          <a:xfrm>
            <a:off x="992188" y="1592263"/>
            <a:ext cx="7874000" cy="4337050"/>
          </a:xfrm>
        </p:spPr>
        <p:txBody>
          <a:bodyPr/>
          <a:lstStyle/>
          <a:p>
            <a:pPr eaLnBrk="1" hangingPunct="1">
              <a:lnSpc>
                <a:spcPct val="115000"/>
              </a:lnSpc>
            </a:pPr>
            <a:r>
              <a:rPr lang="en-US" sz="2000" dirty="0" smtClean="0"/>
              <a:t>Once a record in a version of the FUNDS.TRANSFER application is </a:t>
            </a:r>
            <a:r>
              <a:rPr lang="en-US" sz="2000" dirty="0" err="1" smtClean="0"/>
              <a:t>authorised</a:t>
            </a:r>
            <a:r>
              <a:rPr lang="en-US" sz="2000" dirty="0" smtClean="0"/>
              <a:t>, details from the transaction need to be extracted and written on to a flat file named TRG.FT.DATA for interface purposes.</a:t>
            </a:r>
          </a:p>
          <a:p>
            <a:pPr lvl="2" eaLnBrk="1" hangingPunct="1">
              <a:lnSpc>
                <a:spcPct val="115000"/>
              </a:lnSpc>
              <a:buFont typeface="Wingdings" pitchFamily="2" charset="2"/>
              <a:buChar char="§"/>
            </a:pPr>
            <a:r>
              <a:rPr lang="en-US" sz="2000" dirty="0" smtClean="0"/>
              <a:t>ID of the record in the flat file needs to be the FT id</a:t>
            </a:r>
          </a:p>
          <a:p>
            <a:pPr lvl="2" eaLnBrk="1" hangingPunct="1">
              <a:lnSpc>
                <a:spcPct val="115000"/>
              </a:lnSpc>
              <a:buFont typeface="Wingdings" pitchFamily="2" charset="2"/>
              <a:buChar char="§"/>
            </a:pPr>
            <a:r>
              <a:rPr lang="en-US" sz="2000" dirty="0" smtClean="0"/>
              <a:t>Following field’s values need to be stored in the flat file all delimited with a single space</a:t>
            </a:r>
          </a:p>
          <a:p>
            <a:pPr lvl="3" eaLnBrk="1" hangingPunct="1">
              <a:lnSpc>
                <a:spcPct val="115000"/>
              </a:lnSpc>
              <a:buFont typeface="Wingdings" pitchFamily="2" charset="2"/>
              <a:buChar char="§"/>
            </a:pPr>
            <a:r>
              <a:rPr lang="en-US" sz="1400" dirty="0" smtClean="0">
                <a:solidFill>
                  <a:schemeClr val="tx2"/>
                </a:solidFill>
                <a:latin typeface="Tahoma" pitchFamily="34" charset="0"/>
              </a:rPr>
              <a:t>Credit Account Number</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Account Number</a:t>
            </a:r>
          </a:p>
          <a:p>
            <a:pPr lvl="3" eaLnBrk="1" hangingPunct="1">
              <a:lnSpc>
                <a:spcPct val="115000"/>
              </a:lnSpc>
              <a:buFont typeface="Wingdings" pitchFamily="2" charset="2"/>
              <a:buChar char="§"/>
            </a:pPr>
            <a:r>
              <a:rPr lang="en-US" sz="1400" dirty="0" smtClean="0">
                <a:solidFill>
                  <a:schemeClr val="tx2"/>
                </a:solidFill>
                <a:latin typeface="Tahoma" pitchFamily="34" charset="0"/>
              </a:rPr>
              <a:t>Value Date</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Amount</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Currency</a:t>
            </a:r>
          </a:p>
          <a:p>
            <a:pPr lvl="2" eaLnBrk="1" hangingPunct="1">
              <a:lnSpc>
                <a:spcPct val="115000"/>
              </a:lnSpc>
              <a:buFont typeface="Trebuchet MS" pitchFamily="34" charset="0"/>
              <a:buNone/>
            </a:pPr>
            <a:endParaRPr lang="en-US" sz="2800" dirty="0" smtClean="0"/>
          </a:p>
          <a:p>
            <a:pPr eaLnBrk="1" hangingPunct="1">
              <a:lnSpc>
                <a:spcPct val="115000"/>
              </a:lnSpc>
            </a:pPr>
            <a:endParaRPr lang="en-US" sz="2000" dirty="0" smtClean="0"/>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Solution</a:t>
            </a:r>
          </a:p>
        </p:txBody>
      </p:sp>
      <p:sp>
        <p:nvSpPr>
          <p:cNvPr id="75779" name="Rectangle 3"/>
          <p:cNvSpPr>
            <a:spLocks noGrp="1" noChangeArrowheads="1"/>
          </p:cNvSpPr>
          <p:nvPr>
            <p:ph type="body" idx="1"/>
          </p:nvPr>
        </p:nvSpPr>
        <p:spPr>
          <a:xfrm>
            <a:off x="992188" y="1592263"/>
            <a:ext cx="7874000" cy="4337050"/>
          </a:xfrm>
        </p:spPr>
        <p:txBody>
          <a:bodyPr/>
          <a:lstStyle/>
          <a:p>
            <a:pPr eaLnBrk="1" hangingPunct="1">
              <a:buFont typeface="Wingdings 3" pitchFamily="18" charset="2"/>
              <a:buNone/>
            </a:pPr>
            <a:r>
              <a:rPr lang="en-US" smtClean="0"/>
              <a:t>	</a:t>
            </a:r>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r>
              <a:rPr lang="en-US" smtClean="0"/>
              <a:t>Creates a Sequential File </a:t>
            </a:r>
          </a:p>
          <a:p>
            <a:pPr eaLnBrk="1" hangingPunct="1"/>
            <a:r>
              <a:rPr lang="en-US" smtClean="0"/>
              <a:t>File created for updation</a:t>
            </a:r>
          </a:p>
        </p:txBody>
      </p:sp>
      <p:pic>
        <p:nvPicPr>
          <p:cNvPr id="75780" name="Picture 5"/>
          <p:cNvPicPr>
            <a:picLocks noChangeAspect="1" noChangeArrowheads="1"/>
          </p:cNvPicPr>
          <p:nvPr/>
        </p:nvPicPr>
        <p:blipFill>
          <a:blip r:embed="rId2" cstate="print"/>
          <a:srcRect/>
          <a:stretch>
            <a:fillRect/>
          </a:stretch>
        </p:blipFill>
        <p:spPr bwMode="auto">
          <a:xfrm>
            <a:off x="2025650" y="1838325"/>
            <a:ext cx="5246688" cy="14081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R.NEW</a:t>
            </a:r>
          </a:p>
        </p:txBody>
      </p:sp>
      <p:sp>
        <p:nvSpPr>
          <p:cNvPr id="15363" name="Rectangle 3"/>
          <p:cNvSpPr>
            <a:spLocks noGrp="1" noChangeArrowheads="1"/>
          </p:cNvSpPr>
          <p:nvPr>
            <p:ph type="body" idx="1"/>
          </p:nvPr>
        </p:nvSpPr>
        <p:spPr>
          <a:xfrm>
            <a:off x="992188" y="1582638"/>
            <a:ext cx="7874000" cy="4337050"/>
          </a:xfrm>
        </p:spPr>
        <p:txBody>
          <a:bodyPr/>
          <a:lstStyle/>
          <a:p>
            <a:pPr eaLnBrk="1" hangingPunct="1"/>
            <a:r>
              <a:rPr lang="en-US" dirty="0" smtClean="0"/>
              <a:t>Definition in I_COMMON : DIM R.NEW(C$SYSDIM)</a:t>
            </a:r>
          </a:p>
          <a:p>
            <a:pPr eaLnBrk="1" hangingPunct="1"/>
            <a:r>
              <a:rPr lang="en-US" dirty="0" smtClean="0"/>
              <a:t>C$SYSDIM = 500</a:t>
            </a:r>
          </a:p>
          <a:p>
            <a:pPr eaLnBrk="1" hangingPunct="1"/>
            <a:r>
              <a:rPr lang="en-US" dirty="0" smtClean="0"/>
              <a:t>No application in T24 has more than 500 fields</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smtClean="0"/>
              <a:t>Routine</a:t>
            </a:r>
          </a:p>
        </p:txBody>
      </p:sp>
      <p:sp>
        <p:nvSpPr>
          <p:cNvPr id="76803" name="Content Placeholder 2"/>
          <p:cNvSpPr>
            <a:spLocks noGrp="1"/>
          </p:cNvSpPr>
          <p:nvPr>
            <p:ph idx="1"/>
          </p:nvPr>
        </p:nvSpPr>
        <p:spPr>
          <a:xfrm>
            <a:off x="992188" y="1592263"/>
            <a:ext cx="7874000" cy="4638675"/>
          </a:xfrm>
        </p:spPr>
        <p:txBody>
          <a:bodyPr/>
          <a:lstStyle/>
          <a:p>
            <a:endParaRPr lang="en-US" smtClean="0"/>
          </a:p>
        </p:txBody>
      </p:sp>
      <p:pic>
        <p:nvPicPr>
          <p:cNvPr id="76804" name="Picture 2"/>
          <p:cNvPicPr>
            <a:picLocks noChangeAspect="1" noChangeArrowheads="1"/>
          </p:cNvPicPr>
          <p:nvPr/>
        </p:nvPicPr>
        <p:blipFill>
          <a:blip r:embed="rId2" cstate="print"/>
          <a:srcRect/>
          <a:stretch>
            <a:fillRect/>
          </a:stretch>
        </p:blipFill>
        <p:spPr bwMode="auto">
          <a:xfrm>
            <a:off x="1398588" y="1479550"/>
            <a:ext cx="6843712" cy="48402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Compile and Catalogue</a:t>
            </a:r>
          </a:p>
        </p:txBody>
      </p:sp>
      <p:sp>
        <p:nvSpPr>
          <p:cNvPr id="77827" name="Content Placeholder 3"/>
          <p:cNvSpPr>
            <a:spLocks noGrp="1"/>
          </p:cNvSpPr>
          <p:nvPr>
            <p:ph idx="1"/>
          </p:nvPr>
        </p:nvSpPr>
        <p:spPr>
          <a:xfrm>
            <a:off x="992188" y="1592263"/>
            <a:ext cx="7874000" cy="4638675"/>
          </a:xfrm>
        </p:spPr>
        <p:txBody>
          <a:bodyPr/>
          <a:lstStyle/>
          <a:p>
            <a:endParaRPr lang="en-US" smtClean="0"/>
          </a:p>
        </p:txBody>
      </p:sp>
      <p:pic>
        <p:nvPicPr>
          <p:cNvPr id="77828" name="Picture 4"/>
          <p:cNvPicPr>
            <a:picLocks noChangeAspect="1" noChangeArrowheads="1"/>
          </p:cNvPicPr>
          <p:nvPr/>
        </p:nvPicPr>
        <p:blipFill>
          <a:blip r:embed="rId2" cstate="print"/>
          <a:srcRect/>
          <a:stretch>
            <a:fillRect/>
          </a:stretch>
        </p:blipFill>
        <p:spPr bwMode="auto">
          <a:xfrm>
            <a:off x="1014413" y="1735138"/>
            <a:ext cx="7870825" cy="37084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Create the Version</a:t>
            </a:r>
          </a:p>
        </p:txBody>
      </p:sp>
      <p:sp>
        <p:nvSpPr>
          <p:cNvPr id="78851" name="Content Placeholder 3"/>
          <p:cNvSpPr>
            <a:spLocks noGrp="1"/>
          </p:cNvSpPr>
          <p:nvPr>
            <p:ph idx="1"/>
          </p:nvPr>
        </p:nvSpPr>
        <p:spPr>
          <a:xfrm>
            <a:off x="992188" y="1592263"/>
            <a:ext cx="7874000" cy="4638675"/>
          </a:xfrm>
        </p:spPr>
        <p:txBody>
          <a:bodyPr/>
          <a:lstStyle/>
          <a:p>
            <a:endParaRPr lang="en-US" smtClean="0"/>
          </a:p>
        </p:txBody>
      </p:sp>
      <p:pic>
        <p:nvPicPr>
          <p:cNvPr id="78852" name="Picture 4"/>
          <p:cNvPicPr>
            <a:picLocks noChangeAspect="1" noChangeArrowheads="1"/>
          </p:cNvPicPr>
          <p:nvPr/>
        </p:nvPicPr>
        <p:blipFill>
          <a:blip r:embed="rId2" cstate="print"/>
          <a:srcRect/>
          <a:stretch>
            <a:fillRect/>
          </a:stretch>
        </p:blipFill>
        <p:spPr bwMode="auto">
          <a:xfrm>
            <a:off x="1770063" y="1735138"/>
            <a:ext cx="5956300" cy="234791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Commit the Version</a:t>
            </a:r>
          </a:p>
        </p:txBody>
      </p:sp>
      <p:sp>
        <p:nvSpPr>
          <p:cNvPr id="79875" name="Content Placeholder 3"/>
          <p:cNvSpPr>
            <a:spLocks noGrp="1"/>
          </p:cNvSpPr>
          <p:nvPr>
            <p:ph idx="1"/>
          </p:nvPr>
        </p:nvSpPr>
        <p:spPr>
          <a:xfrm>
            <a:off x="992188" y="1592263"/>
            <a:ext cx="7874000" cy="4638675"/>
          </a:xfrm>
        </p:spPr>
        <p:txBody>
          <a:bodyPr/>
          <a:lstStyle/>
          <a:p>
            <a:endParaRPr lang="en-US" smtClean="0"/>
          </a:p>
        </p:txBody>
      </p:sp>
      <p:pic>
        <p:nvPicPr>
          <p:cNvPr id="79876" name="Picture 4"/>
          <p:cNvPicPr>
            <a:picLocks noChangeAspect="1" noChangeArrowheads="1"/>
          </p:cNvPicPr>
          <p:nvPr/>
        </p:nvPicPr>
        <p:blipFill>
          <a:blip r:embed="rId3" cstate="print"/>
          <a:srcRect/>
          <a:stretch>
            <a:fillRect/>
          </a:stretch>
        </p:blipFill>
        <p:spPr bwMode="auto">
          <a:xfrm>
            <a:off x="1554163" y="1641475"/>
            <a:ext cx="6805612" cy="33575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Value in TRG.FT.INTERFACE</a:t>
            </a:r>
          </a:p>
        </p:txBody>
      </p:sp>
      <p:sp>
        <p:nvSpPr>
          <p:cNvPr id="80899" name="Content Placeholder 3"/>
          <p:cNvSpPr>
            <a:spLocks noGrp="1"/>
          </p:cNvSpPr>
          <p:nvPr>
            <p:ph idx="1"/>
          </p:nvPr>
        </p:nvSpPr>
        <p:spPr>
          <a:xfrm>
            <a:off x="992188" y="1592263"/>
            <a:ext cx="7874000" cy="4638675"/>
          </a:xfrm>
        </p:spPr>
        <p:txBody>
          <a:bodyPr/>
          <a:lstStyle/>
          <a:p>
            <a:endParaRPr lang="en-US" smtClean="0"/>
          </a:p>
        </p:txBody>
      </p:sp>
      <p:pic>
        <p:nvPicPr>
          <p:cNvPr id="80900" name="Picture 4"/>
          <p:cNvPicPr>
            <a:picLocks noChangeAspect="1" noChangeArrowheads="1"/>
          </p:cNvPicPr>
          <p:nvPr/>
        </p:nvPicPr>
        <p:blipFill>
          <a:blip r:embed="rId2" cstate="print"/>
          <a:srcRect/>
          <a:stretch>
            <a:fillRect/>
          </a:stretch>
        </p:blipFill>
        <p:spPr bwMode="auto">
          <a:xfrm>
            <a:off x="2181225" y="3079750"/>
            <a:ext cx="4570413" cy="1577975"/>
          </a:xfrm>
          <a:prstGeom prst="rect">
            <a:avLst/>
          </a:prstGeom>
          <a:noFill/>
          <a:ln w="19050">
            <a:solidFill>
              <a:srgbClr val="0000FF"/>
            </a:solidFill>
            <a:miter lim="800000"/>
            <a:headEnd/>
            <a:tailEnd/>
          </a:ln>
        </p:spPr>
      </p:pic>
      <p:pic>
        <p:nvPicPr>
          <p:cNvPr id="80901" name="Picture 5"/>
          <p:cNvPicPr>
            <a:picLocks noChangeAspect="1" noChangeArrowheads="1"/>
          </p:cNvPicPr>
          <p:nvPr/>
        </p:nvPicPr>
        <p:blipFill>
          <a:blip r:embed="rId3" cstate="print"/>
          <a:srcRect/>
          <a:stretch>
            <a:fillRect/>
          </a:stretch>
        </p:blipFill>
        <p:spPr bwMode="auto">
          <a:xfrm>
            <a:off x="2179638" y="1751013"/>
            <a:ext cx="4541837" cy="116046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Workshop 1</a:t>
            </a:r>
          </a:p>
        </p:txBody>
      </p:sp>
      <p:sp>
        <p:nvSpPr>
          <p:cNvPr id="81923" name="Rectangle 3"/>
          <p:cNvSpPr>
            <a:spLocks noGrp="1" noChangeArrowheads="1"/>
          </p:cNvSpPr>
          <p:nvPr>
            <p:ph type="body" idx="1"/>
          </p:nvPr>
        </p:nvSpPr>
        <p:spPr>
          <a:xfrm>
            <a:off x="992188" y="1592263"/>
            <a:ext cx="7874000" cy="4337050"/>
          </a:xfrm>
        </p:spPr>
        <p:txBody>
          <a:bodyPr/>
          <a:lstStyle/>
          <a:p>
            <a:pPr eaLnBrk="1" hangingPunct="1"/>
            <a:r>
              <a:rPr lang="en-US" dirty="0" smtClean="0"/>
              <a:t> Create version for Account application and input a record using the version. </a:t>
            </a:r>
          </a:p>
          <a:p>
            <a:pPr eaLnBrk="1" hangingPunct="1"/>
            <a:r>
              <a:rPr lang="en-US" dirty="0" smtClean="0"/>
              <a:t>When the record is </a:t>
            </a:r>
            <a:r>
              <a:rPr lang="en-US" dirty="0" err="1" smtClean="0"/>
              <a:t>authorised</a:t>
            </a:r>
            <a:r>
              <a:rPr lang="en-US" dirty="0" smtClean="0"/>
              <a:t> using the version it has to check for </a:t>
            </a:r>
          </a:p>
          <a:p>
            <a:pPr lvl="1" eaLnBrk="1" hangingPunct="1"/>
            <a:r>
              <a:rPr lang="en-US" dirty="0" smtClean="0"/>
              <a:t>If the Currency is USD or GBP then Nationality or residence of the customer should be US </a:t>
            </a:r>
          </a:p>
          <a:p>
            <a:pPr lvl="1" eaLnBrk="1" hangingPunct="1"/>
            <a:r>
              <a:rPr lang="en-US" dirty="0" smtClean="0"/>
              <a:t>Else it should display </a:t>
            </a:r>
            <a:r>
              <a:rPr lang="en-US" dirty="0" smtClean="0"/>
              <a:t>an </a:t>
            </a:r>
            <a:r>
              <a:rPr lang="en-US" dirty="0" smtClean="0"/>
              <a:t>error message “WRONG CURRENCY ENTERED FOR THIS CUSTOMER”</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Solution</a:t>
            </a:r>
          </a:p>
        </p:txBody>
      </p:sp>
      <p:sp>
        <p:nvSpPr>
          <p:cNvPr id="82947" name="Content Placeholder 2"/>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16649" t="18125" r="45368" b="23906"/>
          <a:stretch>
            <a:fillRect/>
          </a:stretch>
        </p:blipFill>
        <p:spPr bwMode="auto">
          <a:xfrm>
            <a:off x="1160405" y="1264561"/>
            <a:ext cx="6488281" cy="496637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Attach the routine</a:t>
            </a:r>
          </a:p>
        </p:txBody>
      </p:sp>
      <p:sp>
        <p:nvSpPr>
          <p:cNvPr id="8397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29688" r="68668" b="30156"/>
          <a:stretch>
            <a:fillRect/>
          </a:stretch>
        </p:blipFill>
        <p:spPr bwMode="auto">
          <a:xfrm>
            <a:off x="1628611" y="1778623"/>
            <a:ext cx="4782947" cy="39336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smtClean="0"/>
              <a:t>Authorise</a:t>
            </a:r>
          </a:p>
        </p:txBody>
      </p:sp>
      <p:sp>
        <p:nvSpPr>
          <p:cNvPr id="8499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16925" t="49687" r="43610" b="8107"/>
          <a:stretch>
            <a:fillRect/>
          </a:stretch>
        </p:blipFill>
        <p:spPr bwMode="auto">
          <a:xfrm>
            <a:off x="2229284" y="2017611"/>
            <a:ext cx="4989097" cy="350106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smtClean="0"/>
              <a:t>Scenario	</a:t>
            </a:r>
          </a:p>
        </p:txBody>
      </p:sp>
      <p:sp>
        <p:nvSpPr>
          <p:cNvPr id="86019" name="Rectangle 3"/>
          <p:cNvSpPr>
            <a:spLocks noGrp="1" noChangeArrowheads="1"/>
          </p:cNvSpPr>
          <p:nvPr>
            <p:ph type="body" idx="1"/>
          </p:nvPr>
        </p:nvSpPr>
        <p:spPr>
          <a:xfrm>
            <a:off x="992188" y="1592263"/>
            <a:ext cx="7874000" cy="4337050"/>
          </a:xfrm>
        </p:spPr>
        <p:txBody>
          <a:bodyPr/>
          <a:lstStyle/>
          <a:p>
            <a:pPr eaLnBrk="1" hangingPunct="1"/>
            <a:r>
              <a:rPr lang="en-US" smtClean="0"/>
              <a:t>What happens if no of authorisers is two</a:t>
            </a:r>
          </a:p>
          <a:p>
            <a:pPr lvl="1" eaLnBrk="1" hangingPunct="1"/>
            <a:r>
              <a:rPr lang="en-US" smtClean="0"/>
              <a:t>First Authorisation will not call authorisation routine</a:t>
            </a:r>
          </a:p>
          <a:p>
            <a:pPr lvl="1" eaLnBrk="1" hangingPunct="1"/>
            <a:r>
              <a:rPr lang="en-US" smtClean="0"/>
              <a:t>Its called during Second authorisation</a:t>
            </a:r>
          </a:p>
        </p:txBody>
      </p:sp>
      <p:pic>
        <p:nvPicPr>
          <p:cNvPr id="86020" name="Picture 6"/>
          <p:cNvPicPr>
            <a:picLocks noChangeAspect="1" noChangeArrowheads="1"/>
          </p:cNvPicPr>
          <p:nvPr/>
        </p:nvPicPr>
        <p:blipFill>
          <a:blip r:embed="rId2" cstate="print"/>
          <a:srcRect/>
          <a:stretch>
            <a:fillRect/>
          </a:stretch>
        </p:blipFill>
        <p:spPr bwMode="auto">
          <a:xfrm>
            <a:off x="2054225" y="3363913"/>
            <a:ext cx="5130800" cy="2936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ID.NEW and R.NEW</a:t>
            </a:r>
          </a:p>
        </p:txBody>
      </p:sp>
      <p:sp>
        <p:nvSpPr>
          <p:cNvPr id="9219" name="Slide Number Placeholder 12"/>
          <p:cNvSpPr>
            <a:spLocks noGrp="1"/>
          </p:cNvSpPr>
          <p:nvPr>
            <p:ph type="sldNum" sz="quarter" idx="10"/>
          </p:nvPr>
        </p:nvSpPr>
        <p:spPr>
          <a:noFill/>
        </p:spPr>
        <p:txBody>
          <a:bodyPr/>
          <a:lstStyle/>
          <a:p>
            <a:r>
              <a:rPr lang="en-GB" smtClean="0"/>
              <a:t>Slide </a:t>
            </a:r>
            <a:fld id="{BB044CB8-72B6-4A0B-A141-1569583A9450}" type="slidenum">
              <a:rPr lang="en-GB" smtClean="0"/>
              <a:pPr/>
              <a:t>7</a:t>
            </a:fld>
            <a:endParaRPr lang="en-GB" smtClean="0"/>
          </a:p>
        </p:txBody>
      </p:sp>
      <p:pic>
        <p:nvPicPr>
          <p:cNvPr id="10248" name="Picture 8"/>
          <p:cNvPicPr>
            <a:picLocks noChangeAspect="1" noChangeArrowheads="1"/>
          </p:cNvPicPr>
          <p:nvPr/>
        </p:nvPicPr>
        <p:blipFill>
          <a:blip r:embed="rId3" cstate="print"/>
          <a:srcRect/>
          <a:stretch>
            <a:fillRect/>
          </a:stretch>
        </p:blipFill>
        <p:spPr bwMode="auto">
          <a:xfrm>
            <a:off x="666750" y="928688"/>
            <a:ext cx="4071938" cy="625475"/>
          </a:xfrm>
          <a:prstGeom prst="rect">
            <a:avLst/>
          </a:prstGeom>
          <a:noFill/>
          <a:ln w="9525">
            <a:solidFill>
              <a:schemeClr val="tx1">
                <a:lumMod val="95000"/>
                <a:lumOff val="5000"/>
              </a:schemeClr>
            </a:solidFill>
            <a:miter lim="800000"/>
            <a:headEnd/>
            <a:tailEnd/>
          </a:ln>
          <a:effectLst/>
        </p:spPr>
      </p:pic>
      <p:pic>
        <p:nvPicPr>
          <p:cNvPr id="10250" name="Picture 10"/>
          <p:cNvPicPr>
            <a:picLocks noChangeAspect="1" noChangeArrowheads="1"/>
          </p:cNvPicPr>
          <p:nvPr/>
        </p:nvPicPr>
        <p:blipFill>
          <a:blip r:embed="rId4" cstate="print"/>
          <a:srcRect/>
          <a:stretch>
            <a:fillRect/>
          </a:stretch>
        </p:blipFill>
        <p:spPr bwMode="auto">
          <a:xfrm>
            <a:off x="642938" y="1785938"/>
            <a:ext cx="4167187" cy="4610100"/>
          </a:xfrm>
          <a:prstGeom prst="rect">
            <a:avLst/>
          </a:prstGeom>
          <a:noFill/>
          <a:ln w="9525">
            <a:solidFill>
              <a:schemeClr val="tx1">
                <a:lumMod val="95000"/>
                <a:lumOff val="5000"/>
              </a:schemeClr>
            </a:solidFill>
            <a:miter lim="800000"/>
            <a:headEnd/>
            <a:tailEnd/>
          </a:ln>
          <a:effectLst/>
        </p:spPr>
      </p:pic>
      <p:sp>
        <p:nvSpPr>
          <p:cNvPr id="9222" name="Text Box 7"/>
          <p:cNvSpPr txBox="1">
            <a:spLocks noChangeArrowheads="1"/>
          </p:cNvSpPr>
          <p:nvPr/>
        </p:nvSpPr>
        <p:spPr bwMode="auto">
          <a:xfrm>
            <a:off x="6072188" y="109258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9223" name="Text Box 7"/>
          <p:cNvSpPr txBox="1">
            <a:spLocks noChangeArrowheads="1"/>
          </p:cNvSpPr>
          <p:nvPr/>
        </p:nvSpPr>
        <p:spPr bwMode="auto">
          <a:xfrm>
            <a:off x="5429250" y="2071688"/>
            <a:ext cx="3214688"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pic>
        <p:nvPicPr>
          <p:cNvPr id="9224" name="Picture 17"/>
          <p:cNvPicPr>
            <a:picLocks noChangeAspect="1" noChangeArrowheads="1"/>
          </p:cNvPicPr>
          <p:nvPr/>
        </p:nvPicPr>
        <p:blipFill>
          <a:blip r:embed="rId5" cstate="print"/>
          <a:srcRect/>
          <a:stretch>
            <a:fillRect/>
          </a:stretch>
        </p:blipFill>
        <p:spPr bwMode="auto">
          <a:xfrm>
            <a:off x="5729288" y="2500313"/>
            <a:ext cx="2628900" cy="2916237"/>
          </a:xfrm>
          <a:prstGeom prst="rect">
            <a:avLst/>
          </a:prstGeom>
          <a:noFill/>
          <a:ln w="9525">
            <a:solidFill>
              <a:srgbClr val="005294"/>
            </a:solidFill>
            <a:miter lim="800000"/>
            <a:headEnd/>
            <a:tailEnd/>
          </a:ln>
        </p:spPr>
      </p:pic>
      <p:pic>
        <p:nvPicPr>
          <p:cNvPr id="9225" name="Picture 11"/>
          <p:cNvPicPr>
            <a:picLocks noChangeAspect="1" noChangeArrowheads="1"/>
          </p:cNvPicPr>
          <p:nvPr/>
        </p:nvPicPr>
        <p:blipFill>
          <a:blip r:embed="rId6" cstate="print"/>
          <a:srcRect/>
          <a:stretch>
            <a:fillRect/>
          </a:stretch>
        </p:blipFill>
        <p:spPr bwMode="auto">
          <a:xfrm>
            <a:off x="6643688" y="1428750"/>
            <a:ext cx="714375" cy="19685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mtClean="0"/>
              <a:t>Second Authorisation</a:t>
            </a:r>
          </a:p>
        </p:txBody>
      </p:sp>
      <p:sp>
        <p:nvSpPr>
          <p:cNvPr id="87043" name="Content Placeholder 3"/>
          <p:cNvSpPr>
            <a:spLocks noGrp="1"/>
          </p:cNvSpPr>
          <p:nvPr>
            <p:ph idx="1"/>
          </p:nvPr>
        </p:nvSpPr>
        <p:spPr>
          <a:xfrm>
            <a:off x="992188" y="1592263"/>
            <a:ext cx="7874000" cy="4638675"/>
          </a:xfrm>
        </p:spPr>
        <p:txBody>
          <a:bodyPr/>
          <a:lstStyle/>
          <a:p>
            <a:endParaRPr lang="en-US" smtClean="0"/>
          </a:p>
        </p:txBody>
      </p:sp>
      <p:pic>
        <p:nvPicPr>
          <p:cNvPr id="87044" name="Picture 4"/>
          <p:cNvPicPr>
            <a:picLocks noChangeAspect="1" noChangeArrowheads="1"/>
          </p:cNvPicPr>
          <p:nvPr/>
        </p:nvPicPr>
        <p:blipFill>
          <a:blip r:embed="rId2" cstate="print"/>
          <a:srcRect/>
          <a:stretch>
            <a:fillRect/>
          </a:stretch>
        </p:blipFill>
        <p:spPr bwMode="auto">
          <a:xfrm>
            <a:off x="1536700" y="1962150"/>
            <a:ext cx="6573838" cy="25511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After First Authorisation</a:t>
            </a:r>
          </a:p>
        </p:txBody>
      </p:sp>
      <p:sp>
        <p:nvSpPr>
          <p:cNvPr id="88067" name="Content Placeholder 3"/>
          <p:cNvSpPr>
            <a:spLocks noGrp="1"/>
          </p:cNvSpPr>
          <p:nvPr>
            <p:ph idx="1"/>
          </p:nvPr>
        </p:nvSpPr>
        <p:spPr>
          <a:xfrm>
            <a:off x="992188" y="1592263"/>
            <a:ext cx="7874000" cy="4638675"/>
          </a:xfrm>
        </p:spPr>
        <p:txBody>
          <a:bodyPr/>
          <a:lstStyle/>
          <a:p>
            <a:endParaRPr lang="en-US" smtClean="0"/>
          </a:p>
        </p:txBody>
      </p:sp>
      <p:pic>
        <p:nvPicPr>
          <p:cNvPr id="88068" name="Picture 4"/>
          <p:cNvPicPr>
            <a:picLocks noChangeAspect="1" noChangeArrowheads="1"/>
          </p:cNvPicPr>
          <p:nvPr/>
        </p:nvPicPr>
        <p:blipFill>
          <a:blip r:embed="rId2" cstate="print"/>
          <a:srcRect/>
          <a:stretch>
            <a:fillRect/>
          </a:stretch>
        </p:blipFill>
        <p:spPr bwMode="auto">
          <a:xfrm>
            <a:off x="1001713" y="1782763"/>
            <a:ext cx="7820025" cy="248443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mtClean="0"/>
              <a:t>Error Handling</a:t>
            </a:r>
          </a:p>
        </p:txBody>
      </p:sp>
      <p:sp>
        <p:nvSpPr>
          <p:cNvPr id="89091" name="Rectangle 4"/>
          <p:cNvSpPr>
            <a:spLocks noGrp="1" noChangeArrowheads="1"/>
          </p:cNvSpPr>
          <p:nvPr>
            <p:ph type="body" idx="1"/>
          </p:nvPr>
        </p:nvSpPr>
        <p:spPr>
          <a:xfrm>
            <a:off x="992188" y="1592263"/>
            <a:ext cx="7874000" cy="4337050"/>
          </a:xfrm>
        </p:spPr>
        <p:txBody>
          <a:bodyPr/>
          <a:lstStyle/>
          <a:p>
            <a:pPr eaLnBrk="1" hangingPunct="1"/>
            <a:r>
              <a:rPr lang="en-US" smtClean="0"/>
              <a:t>Should include Override-1 field in the Version</a:t>
            </a:r>
          </a:p>
          <a:p>
            <a:pPr eaLnBrk="1" hangingPunct="1"/>
            <a:endParaRPr lang="en-US" smtClean="0"/>
          </a:p>
        </p:txBody>
      </p:sp>
      <p:pic>
        <p:nvPicPr>
          <p:cNvPr id="89092" name="Picture 6"/>
          <p:cNvPicPr>
            <a:picLocks noChangeAspect="1" noChangeArrowheads="1"/>
          </p:cNvPicPr>
          <p:nvPr/>
        </p:nvPicPr>
        <p:blipFill>
          <a:blip r:embed="rId3" cstate="print"/>
          <a:srcRect/>
          <a:stretch>
            <a:fillRect/>
          </a:stretch>
        </p:blipFill>
        <p:spPr bwMode="auto">
          <a:xfrm>
            <a:off x="927100" y="2570163"/>
            <a:ext cx="7874000" cy="22669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Error Handling</a:t>
            </a:r>
          </a:p>
        </p:txBody>
      </p:sp>
      <p:pic>
        <p:nvPicPr>
          <p:cNvPr id="90115" name="Picture 4"/>
          <p:cNvPicPr>
            <a:picLocks noChangeAspect="1" noChangeArrowheads="1"/>
          </p:cNvPicPr>
          <p:nvPr/>
        </p:nvPicPr>
        <p:blipFill>
          <a:blip r:embed="rId3" cstate="print"/>
          <a:srcRect/>
          <a:stretch>
            <a:fillRect/>
          </a:stretch>
        </p:blipFill>
        <p:spPr bwMode="auto">
          <a:xfrm>
            <a:off x="2116138" y="1951038"/>
            <a:ext cx="4910137" cy="22733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Auto Field Routine</a:t>
            </a:r>
          </a:p>
        </p:txBody>
      </p:sp>
      <p:sp>
        <p:nvSpPr>
          <p:cNvPr id="91139" name="Rectangle 3"/>
          <p:cNvSpPr>
            <a:spLocks noGrp="1" noChangeArrowheads="1"/>
          </p:cNvSpPr>
          <p:nvPr>
            <p:ph type="body" idx="1"/>
          </p:nvPr>
        </p:nvSpPr>
        <p:spPr>
          <a:xfrm>
            <a:off x="992188" y="1592263"/>
            <a:ext cx="7874000" cy="4337050"/>
          </a:xfrm>
        </p:spPr>
        <p:txBody>
          <a:bodyPr/>
          <a:lstStyle/>
          <a:p>
            <a:pPr eaLnBrk="1" hangingPunct="1"/>
            <a:r>
              <a:rPr lang="en-US" smtClean="0"/>
              <a:t>Why Auto field routine?</a:t>
            </a:r>
          </a:p>
          <a:p>
            <a:pPr eaLnBrk="1" hangingPunct="1"/>
            <a:r>
              <a:rPr lang="en-US" smtClean="0"/>
              <a:t>When auto field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Auto field Routines – Scenario.</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mtClean="0"/>
              <a:t>Why AutoField Routine</a:t>
            </a:r>
          </a:p>
        </p:txBody>
      </p:sp>
      <p:sp>
        <p:nvSpPr>
          <p:cNvPr id="92163"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special editing to a record.</a:t>
            </a:r>
          </a:p>
          <a:p>
            <a:pPr eaLnBrk="1" hangingPunct="1"/>
            <a:r>
              <a:rPr lang="en-US" smtClean="0"/>
              <a:t>To modify the record as soon as id is fetched.</a:t>
            </a:r>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When Autofield Routine is called?</a:t>
            </a:r>
          </a:p>
        </p:txBody>
      </p:sp>
      <p:sp>
        <p:nvSpPr>
          <p:cNvPr id="93187" name="Rectangle 3"/>
          <p:cNvSpPr>
            <a:spLocks noGrp="1" noChangeArrowheads="1"/>
          </p:cNvSpPr>
          <p:nvPr>
            <p:ph type="body" idx="1"/>
          </p:nvPr>
        </p:nvSpPr>
        <p:spPr>
          <a:xfrm>
            <a:off x="992188" y="1592263"/>
            <a:ext cx="7874000" cy="4337050"/>
          </a:xfrm>
        </p:spPr>
        <p:txBody>
          <a:bodyPr/>
          <a:lstStyle/>
          <a:p>
            <a:pPr eaLnBrk="1" hangingPunct="1"/>
            <a:r>
              <a:rPr lang="en-US" smtClean="0"/>
              <a:t>After id of the record is input.</a:t>
            </a:r>
          </a:p>
          <a:p>
            <a:pPr eaLnBrk="1" hangingPunct="1"/>
            <a:r>
              <a:rPr lang="en-US" smtClean="0"/>
              <a:t>After record is fetched </a:t>
            </a:r>
          </a:p>
          <a:p>
            <a:pPr eaLnBrk="1" hangingPunct="1"/>
            <a:r>
              <a:rPr lang="en-US" smtClean="0"/>
              <a:t>Before it is displayed. </a:t>
            </a:r>
          </a:p>
        </p:txBody>
      </p:sp>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Mandatory - Prerequisites</a:t>
            </a:r>
          </a:p>
        </p:txBody>
      </p:sp>
      <p:sp>
        <p:nvSpPr>
          <p:cNvPr id="94211"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Where do we Attach the routine</a:t>
            </a:r>
          </a:p>
        </p:txBody>
      </p:sp>
      <p:sp>
        <p:nvSpPr>
          <p:cNvPr id="95235" name="Rectangle 3"/>
          <p:cNvSpPr>
            <a:spLocks noGrp="1" noChangeArrowheads="1"/>
          </p:cNvSpPr>
          <p:nvPr>
            <p:ph type="body" idx="1"/>
          </p:nvPr>
        </p:nvSpPr>
        <p:spPr>
          <a:xfrm>
            <a:off x="992188" y="1592263"/>
            <a:ext cx="7874000" cy="4337050"/>
          </a:xfrm>
        </p:spPr>
        <p:txBody>
          <a:bodyPr/>
          <a:lstStyle/>
          <a:p>
            <a:pPr eaLnBrk="1" hangingPunct="1"/>
            <a:r>
              <a:rPr lang="en-US" smtClean="0"/>
              <a:t>To the field Auto New Content </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How to Attach routines- Scenario</a:t>
            </a:r>
          </a:p>
        </p:txBody>
      </p:sp>
      <p:sp>
        <p:nvSpPr>
          <p:cNvPr id="9625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Account which mandates the account officer to 1 if the sector is 1001 or else 2</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ID.NEW.LAST</a:t>
            </a:r>
          </a:p>
        </p:txBody>
      </p:sp>
      <p:sp>
        <p:nvSpPr>
          <p:cNvPr id="16387"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Dynamic array</a:t>
            </a:r>
          </a:p>
          <a:p>
            <a:pPr eaLnBrk="1" hangingPunct="1"/>
            <a:r>
              <a:rPr lang="en-US" smtClean="0"/>
              <a:t>For unauthorized record - ID of the unauthorized record is held</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Routine</a:t>
            </a:r>
          </a:p>
        </p:txBody>
      </p:sp>
      <p:pic>
        <p:nvPicPr>
          <p:cNvPr id="97283"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mtClean="0"/>
              <a:t>Attach the Routine</a:t>
            </a:r>
          </a:p>
        </p:txBody>
      </p:sp>
      <p:sp>
        <p:nvSpPr>
          <p:cNvPr id="98307" name="Content Placeholder 3"/>
          <p:cNvSpPr>
            <a:spLocks noGrp="1"/>
          </p:cNvSpPr>
          <p:nvPr>
            <p:ph idx="1"/>
          </p:nvPr>
        </p:nvSpPr>
        <p:spPr>
          <a:xfrm>
            <a:off x="992188" y="1592263"/>
            <a:ext cx="7874000" cy="4638675"/>
          </a:xfrm>
        </p:spPr>
        <p:txBody>
          <a:bodyPr/>
          <a:lstStyle/>
          <a:p>
            <a:endParaRPr lang="en-US" smtClean="0"/>
          </a:p>
        </p:txBody>
      </p:sp>
      <p:pic>
        <p:nvPicPr>
          <p:cNvPr id="98308" name="Picture 4"/>
          <p:cNvPicPr>
            <a:picLocks noChangeAspect="1" noChangeArrowheads="1"/>
          </p:cNvPicPr>
          <p:nvPr/>
        </p:nvPicPr>
        <p:blipFill>
          <a:blip r:embed="rId2" cstate="print"/>
          <a:srcRect/>
          <a:stretch>
            <a:fillRect/>
          </a:stretch>
        </p:blipFill>
        <p:spPr bwMode="auto">
          <a:xfrm>
            <a:off x="1477963" y="1619250"/>
            <a:ext cx="6376987" cy="22415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Run the Version</a:t>
            </a:r>
          </a:p>
        </p:txBody>
      </p:sp>
      <p:sp>
        <p:nvSpPr>
          <p:cNvPr id="99331" name="Content Placeholder 3"/>
          <p:cNvSpPr>
            <a:spLocks noGrp="1"/>
          </p:cNvSpPr>
          <p:nvPr>
            <p:ph idx="1"/>
          </p:nvPr>
        </p:nvSpPr>
        <p:spPr>
          <a:xfrm>
            <a:off x="992188" y="1592263"/>
            <a:ext cx="7874000" cy="4638675"/>
          </a:xfrm>
        </p:spPr>
        <p:txBody>
          <a:bodyPr/>
          <a:lstStyle/>
          <a:p>
            <a:endParaRPr lang="en-US" smtClean="0"/>
          </a:p>
        </p:txBody>
      </p:sp>
      <p:pic>
        <p:nvPicPr>
          <p:cNvPr id="99332" name="Picture 4"/>
          <p:cNvPicPr>
            <a:picLocks noChangeAspect="1" noChangeArrowheads="1"/>
          </p:cNvPicPr>
          <p:nvPr/>
        </p:nvPicPr>
        <p:blipFill>
          <a:blip r:embed="rId2" cstate="print"/>
          <a:srcRect/>
          <a:stretch>
            <a:fillRect/>
          </a:stretch>
        </p:blipFill>
        <p:spPr bwMode="auto">
          <a:xfrm>
            <a:off x="1271588" y="1608138"/>
            <a:ext cx="7162800" cy="25717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200" y="71438"/>
            <a:ext cx="7010400" cy="381000"/>
          </a:xfrm>
        </p:spPr>
        <p:txBody>
          <a:bodyPr/>
          <a:lstStyle/>
          <a:p>
            <a:r>
              <a:rPr lang="en-GB" dirty="0" smtClean="0"/>
              <a:t>Auto Field Routine</a:t>
            </a:r>
          </a:p>
        </p:txBody>
      </p:sp>
      <p:sp>
        <p:nvSpPr>
          <p:cNvPr id="9219" name="Slide Number Placeholder 3"/>
          <p:cNvSpPr>
            <a:spLocks noGrp="1"/>
          </p:cNvSpPr>
          <p:nvPr>
            <p:ph type="sldNum" sz="quarter" idx="10"/>
          </p:nvPr>
        </p:nvSpPr>
        <p:spPr>
          <a:noFill/>
        </p:spPr>
        <p:txBody>
          <a:bodyPr/>
          <a:lstStyle/>
          <a:p>
            <a:r>
              <a:rPr lang="en-GB" smtClean="0"/>
              <a:t>Slide </a:t>
            </a:r>
            <a:fld id="{C56F8A05-C454-4814-AC4B-ADDC237A1ECA}" type="slidenum">
              <a:rPr lang="en-GB" smtClean="0"/>
              <a:pPr/>
              <a:t>92</a:t>
            </a:fld>
            <a:endParaRPr lang="en-GB" smtClean="0"/>
          </a:p>
        </p:txBody>
      </p:sp>
      <p:cxnSp>
        <p:nvCxnSpPr>
          <p:cNvPr id="9220" name="AutoShape 14"/>
          <p:cNvCxnSpPr>
            <a:cxnSpLocks noChangeShapeType="1"/>
          </p:cNvCxnSpPr>
          <p:nvPr/>
        </p:nvCxnSpPr>
        <p:spPr bwMode="auto">
          <a:xfrm flipV="1">
            <a:off x="-115888" y="-323850"/>
            <a:ext cx="5514976" cy="9525"/>
          </a:xfrm>
          <a:prstGeom prst="straightConnector1">
            <a:avLst/>
          </a:prstGeom>
          <a:noFill/>
          <a:ln w="9525">
            <a:solidFill>
              <a:srgbClr val="17365D"/>
            </a:solidFill>
            <a:round/>
            <a:headEnd/>
            <a:tailEnd/>
          </a:ln>
        </p:spPr>
      </p:cxnSp>
      <p:sp>
        <p:nvSpPr>
          <p:cNvPr id="8" name="Rectangle 3"/>
          <p:cNvSpPr txBox="1">
            <a:spLocks noChangeArrowheads="1"/>
          </p:cNvSpPr>
          <p:nvPr/>
        </p:nvSpPr>
        <p:spPr>
          <a:xfrm>
            <a:off x="571500" y="857250"/>
            <a:ext cx="7772400" cy="5500688"/>
          </a:xfrm>
          <a:prstGeom prst="rect">
            <a:avLst/>
          </a:prstGeom>
        </p:spPr>
        <p:txBody>
          <a:bodyPr/>
          <a:lstStyle/>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Create a local reference field for the ACCOUNT application called TOT.USD.ACC</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Create a version for the </a:t>
            </a:r>
            <a:r>
              <a:rPr lang="en-GB" sz="1800" b="0" kern="0" dirty="0">
                <a:latin typeface="Arial" pitchFamily="34" charset="0"/>
              </a:rPr>
              <a:t>ACCOUNT application . Fields to be part of the version are</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800100" lvl="1"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All mandatory fields of the </a:t>
            </a:r>
            <a:r>
              <a:rPr lang="en-GB" sz="1800" b="0" kern="0" dirty="0">
                <a:latin typeface="Arial" pitchFamily="34" charset="0"/>
              </a:rPr>
              <a:t>ACCOUNT application </a:t>
            </a:r>
          </a:p>
          <a:p>
            <a:pPr marL="800100" lvl="1"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Local reference field </a:t>
            </a:r>
            <a:r>
              <a:rPr lang="en-GB" sz="1800" b="0" kern="0" dirty="0">
                <a:latin typeface="Arial" pitchFamily="34" charset="0"/>
              </a:rPr>
              <a:t>TOT.USD.ACC</a:t>
            </a: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Arial" pitchFamily="34" charset="0"/>
              </a:rPr>
              <a:t>The field  TOT.USD.ACC will denote the total number of USD accounts created till date</a:t>
            </a: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Arial" pitchFamily="34" charset="0"/>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2"/>
          <p:cNvSpPr>
            <a:spLocks noGrp="1"/>
          </p:cNvSpPr>
          <p:nvPr>
            <p:ph type="sldNum" sz="quarter" idx="10"/>
          </p:nvPr>
        </p:nvSpPr>
        <p:spPr>
          <a:noFill/>
        </p:spPr>
        <p:txBody>
          <a:bodyPr/>
          <a:lstStyle/>
          <a:p>
            <a:r>
              <a:rPr lang="en-GB" smtClean="0"/>
              <a:t>Slide </a:t>
            </a:r>
            <a:fld id="{CC9AE21F-551C-4B71-8569-B6B03A074B35}" type="slidenum">
              <a:rPr lang="en-GB" smtClean="0"/>
              <a:pPr/>
              <a:t>93</a:t>
            </a:fld>
            <a:endParaRPr lang="en-GB" smtClean="0"/>
          </a:p>
        </p:txBody>
      </p:sp>
      <p:sp>
        <p:nvSpPr>
          <p:cNvPr id="10243" name="Rectangle 2"/>
          <p:cNvSpPr>
            <a:spLocks noGrp="1" noChangeArrowheads="1"/>
          </p:cNvSpPr>
          <p:nvPr>
            <p:ph type="title"/>
          </p:nvPr>
        </p:nvSpPr>
        <p:spPr>
          <a:xfrm>
            <a:off x="76200" y="71438"/>
            <a:ext cx="7010400" cy="381000"/>
          </a:xfrm>
        </p:spPr>
        <p:txBody>
          <a:bodyPr/>
          <a:lstStyle/>
          <a:p>
            <a:r>
              <a:rPr lang="en-US" smtClean="0"/>
              <a:t>The Algorithm</a:t>
            </a:r>
          </a:p>
        </p:txBody>
      </p:sp>
      <p:sp>
        <p:nvSpPr>
          <p:cNvPr id="4" name="Rectangle 3"/>
          <p:cNvSpPr txBox="1">
            <a:spLocks noChangeArrowheads="1"/>
          </p:cNvSpPr>
          <p:nvPr/>
        </p:nvSpPr>
        <p:spPr>
          <a:xfrm>
            <a:off x="571500" y="857250"/>
            <a:ext cx="7772400" cy="5500688"/>
          </a:xfrm>
          <a:prstGeom prst="rect">
            <a:avLst/>
          </a:prstGeom>
        </p:spPr>
        <p:txBody>
          <a:bodyPr/>
          <a:lstStyle/>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latin typeface="+mn-lt"/>
              </a:rPr>
              <a:t>Create a local reference field to display the total number of USD accounts</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t>Create the version for the ACCOUNT application. Attach the local reference field to your version</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Write the subroutine to calculate the total number of USD accounts and populate the value in the local reference field</a:t>
            </a:r>
            <a:endParaRPr lang="en-GB"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Compile the routine and catalog the subroutine </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Make an entry in EB.API</a:t>
            </a:r>
          </a:p>
          <a:p>
            <a:pPr marL="342900" indent="-342900" eaLnBrk="0" hangingPunct="0">
              <a:spcBef>
                <a:spcPct val="20000"/>
              </a:spcBef>
              <a:buClr>
                <a:schemeClr val="tx2">
                  <a:lumMod val="40000"/>
                  <a:lumOff val="60000"/>
                </a:schemeClr>
              </a:buClr>
              <a:buSzPct val="130000"/>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Attach the subroutine to the field </a:t>
            </a:r>
            <a:r>
              <a:rPr lang="en-GB" sz="1800" b="0" kern="0" dirty="0"/>
              <a:t>‘</a:t>
            </a:r>
            <a:r>
              <a:rPr lang="en-GB" sz="1800" b="0" kern="0" dirty="0" err="1"/>
              <a:t>Aut</a:t>
            </a:r>
            <a:r>
              <a:rPr lang="en-GB" sz="1800" b="0" kern="0" dirty="0"/>
              <a:t> New Content’ in the VERSION Application</a:t>
            </a:r>
          </a:p>
          <a:p>
            <a:pPr marL="342900" indent="-342900" eaLnBrk="0" hangingPunct="0">
              <a:spcBef>
                <a:spcPct val="20000"/>
              </a:spcBef>
              <a:buSzPct val="130000"/>
              <a:buFont typeface="Wingdings" pitchFamily="2" charset="2"/>
              <a:buChar char="§"/>
              <a:defRPr/>
            </a:pPr>
            <a:endParaRPr lang="en-US" sz="1800" b="1" kern="0" dirty="0">
              <a:solidFill>
                <a:srgbClr val="015294"/>
              </a:solidFill>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6200" y="71438"/>
            <a:ext cx="7010400" cy="381000"/>
          </a:xfrm>
        </p:spPr>
        <p:txBody>
          <a:bodyPr/>
          <a:lstStyle/>
          <a:p>
            <a:r>
              <a:rPr lang="en-US" smtClean="0"/>
              <a:t>The subroutine</a:t>
            </a:r>
            <a:endParaRPr lang="en-GB" smtClean="0"/>
          </a:p>
        </p:txBody>
      </p:sp>
      <p:sp>
        <p:nvSpPr>
          <p:cNvPr id="11267" name="Slide Number Placeholder 2"/>
          <p:cNvSpPr>
            <a:spLocks noGrp="1"/>
          </p:cNvSpPr>
          <p:nvPr>
            <p:ph type="sldNum" sz="quarter" idx="10"/>
          </p:nvPr>
        </p:nvSpPr>
        <p:spPr>
          <a:noFill/>
        </p:spPr>
        <p:txBody>
          <a:bodyPr/>
          <a:lstStyle/>
          <a:p>
            <a:r>
              <a:rPr lang="en-GB" smtClean="0"/>
              <a:t>Slide </a:t>
            </a:r>
            <a:fld id="{F19CC25B-B7F4-4695-9919-9A6A230D3950}" type="slidenum">
              <a:rPr lang="en-GB" smtClean="0"/>
              <a:pPr/>
              <a:t>94</a:t>
            </a:fld>
            <a:endParaRPr lang="en-GB" smtClean="0"/>
          </a:p>
        </p:txBody>
      </p:sp>
      <p:pic>
        <p:nvPicPr>
          <p:cNvPr id="11268" name="Picture 2"/>
          <p:cNvPicPr>
            <a:picLocks noChangeAspect="1" noChangeArrowheads="1"/>
          </p:cNvPicPr>
          <p:nvPr/>
        </p:nvPicPr>
        <p:blipFill>
          <a:blip r:embed="rId3" cstate="print"/>
          <a:srcRect/>
          <a:stretch>
            <a:fillRect/>
          </a:stretch>
        </p:blipFill>
        <p:spPr bwMode="auto">
          <a:xfrm>
            <a:off x="714375" y="1285875"/>
            <a:ext cx="7772400" cy="4286250"/>
          </a:xfrm>
          <a:prstGeom prst="rect">
            <a:avLst/>
          </a:prstGeom>
          <a:noFill/>
          <a:ln w="9525">
            <a:solidFill>
              <a:schemeClr val="tx1"/>
            </a:solidFill>
            <a:miter lim="800000"/>
            <a:headEnd/>
            <a:tailEnd/>
          </a:ln>
        </p:spPr>
      </p:pic>
      <p:sp>
        <p:nvSpPr>
          <p:cNvPr id="11269" name="Rectangle 8"/>
          <p:cNvSpPr>
            <a:spLocks noChangeArrowheads="1"/>
          </p:cNvSpPr>
          <p:nvPr/>
        </p:nvSpPr>
        <p:spPr bwMode="auto">
          <a:xfrm>
            <a:off x="3302000" y="4000500"/>
            <a:ext cx="785813" cy="214313"/>
          </a:xfrm>
          <a:prstGeom prst="rect">
            <a:avLst/>
          </a:prstGeom>
          <a:noFill/>
          <a:ln w="12700">
            <a:solidFill>
              <a:srgbClr val="FF0000"/>
            </a:solidFill>
            <a:miter lim="800000"/>
            <a:headEnd/>
            <a:tailEnd/>
          </a:ln>
        </p:spPr>
        <p:txBody>
          <a:bodyPr wrap="none" anchor="ctr"/>
          <a:lstStyle/>
          <a:p>
            <a:endParaRPr lang="en-US"/>
          </a:p>
        </p:txBody>
      </p:sp>
      <p:sp>
        <p:nvSpPr>
          <p:cNvPr id="11270" name="Rectangle 8"/>
          <p:cNvSpPr>
            <a:spLocks noChangeArrowheads="1"/>
          </p:cNvSpPr>
          <p:nvPr/>
        </p:nvSpPr>
        <p:spPr bwMode="auto">
          <a:xfrm>
            <a:off x="4270375" y="4011613"/>
            <a:ext cx="1143000" cy="187325"/>
          </a:xfrm>
          <a:prstGeom prst="rect">
            <a:avLst/>
          </a:prstGeom>
          <a:noFill/>
          <a:ln w="12700">
            <a:solidFill>
              <a:srgbClr val="FF0000"/>
            </a:solidFill>
            <a:miter lim="800000"/>
            <a:headEnd/>
            <a:tailEnd/>
          </a:ln>
        </p:spPr>
        <p:txBody>
          <a:bodyPr wrap="none" anchor="ctr"/>
          <a:lstStyle/>
          <a:p>
            <a:endParaRPr lang="en-US"/>
          </a:p>
        </p:txBody>
      </p:sp>
      <p:sp>
        <p:nvSpPr>
          <p:cNvPr id="11271" name="Rectangle 8"/>
          <p:cNvSpPr>
            <a:spLocks noChangeArrowheads="1"/>
          </p:cNvSpPr>
          <p:nvPr/>
        </p:nvSpPr>
        <p:spPr bwMode="auto">
          <a:xfrm>
            <a:off x="5588000" y="4008438"/>
            <a:ext cx="642938" cy="206375"/>
          </a:xfrm>
          <a:prstGeom prst="rect">
            <a:avLst/>
          </a:prstGeom>
          <a:noFill/>
          <a:ln w="12700">
            <a:solidFill>
              <a:srgbClr val="FF0000"/>
            </a:solidFill>
            <a:miter lim="800000"/>
            <a:headEnd/>
            <a:tailEnd/>
          </a:ln>
        </p:spPr>
        <p:txBody>
          <a:bodyPr wrap="none" anchor="ctr"/>
          <a:lstStyle/>
          <a:p>
            <a:endParaRPr lang="en-US"/>
          </a:p>
        </p:txBody>
      </p:sp>
      <p:sp>
        <p:nvSpPr>
          <p:cNvPr id="11272" name="Rectangle 8"/>
          <p:cNvSpPr>
            <a:spLocks noChangeArrowheads="1"/>
          </p:cNvSpPr>
          <p:nvPr/>
        </p:nvSpPr>
        <p:spPr bwMode="auto">
          <a:xfrm>
            <a:off x="5143500" y="4572000"/>
            <a:ext cx="928688" cy="214313"/>
          </a:xfrm>
          <a:prstGeom prst="rect">
            <a:avLst/>
          </a:prstGeom>
          <a:noFill/>
          <a:ln w="12700">
            <a:solidFill>
              <a:srgbClr val="FF0000"/>
            </a:solidFill>
            <a:miter lim="800000"/>
            <a:headEnd/>
            <a:tailEnd/>
          </a:ln>
        </p:spPr>
        <p:txBody>
          <a:bodyPr wrap="none" anchor="ctr"/>
          <a:lstStyle/>
          <a:p>
            <a:endParaRPr lang="en-US"/>
          </a:p>
        </p:txBody>
      </p:sp>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smtClean="0"/>
              <a:t>Workshop</a:t>
            </a:r>
          </a:p>
        </p:txBody>
      </p:sp>
      <p:sp>
        <p:nvSpPr>
          <p:cNvPr id="100355"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an FT version which displays value date to be 1st January of the current year. </a:t>
            </a:r>
          </a:p>
        </p:txBody>
      </p:sp>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ID Routine</a:t>
            </a:r>
          </a:p>
        </p:txBody>
      </p:sp>
      <p:sp>
        <p:nvSpPr>
          <p:cNvPr id="101379" name="Rectangle 3"/>
          <p:cNvSpPr>
            <a:spLocks noGrp="1" noChangeArrowheads="1"/>
          </p:cNvSpPr>
          <p:nvPr>
            <p:ph type="body" idx="1"/>
          </p:nvPr>
        </p:nvSpPr>
        <p:spPr>
          <a:xfrm>
            <a:off x="992188" y="1592263"/>
            <a:ext cx="7874000" cy="4337050"/>
          </a:xfrm>
        </p:spPr>
        <p:txBody>
          <a:bodyPr/>
          <a:lstStyle/>
          <a:p>
            <a:pPr eaLnBrk="1" hangingPunct="1"/>
            <a:r>
              <a:rPr lang="en-US" smtClean="0"/>
              <a:t>Why ID routine?</a:t>
            </a:r>
          </a:p>
          <a:p>
            <a:pPr eaLnBrk="1" hangingPunct="1"/>
            <a:r>
              <a:rPr lang="en-US" smtClean="0"/>
              <a:t>When ID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ID Routines – Scenario.</a:t>
            </a:r>
          </a:p>
          <a:p>
            <a:pPr eaLnBrk="1" hangingPunct="1">
              <a:buFont typeface="Wingdings 3" pitchFamily="18" charset="2"/>
              <a:buNone/>
            </a:pPr>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Why ID Routine?</a:t>
            </a:r>
          </a:p>
        </p:txBody>
      </p:sp>
      <p:sp>
        <p:nvSpPr>
          <p:cNvPr id="102403" name="Rectangle 3"/>
          <p:cNvSpPr>
            <a:spLocks noGrp="1" noChangeArrowheads="1"/>
          </p:cNvSpPr>
          <p:nvPr>
            <p:ph type="body" idx="1"/>
          </p:nvPr>
        </p:nvSpPr>
        <p:spPr>
          <a:xfrm>
            <a:off x="992188" y="1592263"/>
            <a:ext cx="7874000" cy="4337050"/>
          </a:xfrm>
        </p:spPr>
        <p:txBody>
          <a:bodyPr/>
          <a:lstStyle/>
          <a:p>
            <a:pPr eaLnBrk="1" hangingPunct="1"/>
            <a:r>
              <a:rPr lang="en-US" smtClean="0"/>
              <a:t>To manipulate the id of the record. 	</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When is it called</a:t>
            </a:r>
          </a:p>
        </p:txBody>
      </p:sp>
      <p:sp>
        <p:nvSpPr>
          <p:cNvPr id="103427" name="Rectangle 3"/>
          <p:cNvSpPr>
            <a:spLocks noGrp="1" noChangeArrowheads="1"/>
          </p:cNvSpPr>
          <p:nvPr>
            <p:ph type="body" idx="1"/>
          </p:nvPr>
        </p:nvSpPr>
        <p:spPr>
          <a:xfrm>
            <a:off x="992188" y="1592263"/>
            <a:ext cx="7874000" cy="4337050"/>
          </a:xfrm>
        </p:spPr>
        <p:txBody>
          <a:bodyPr/>
          <a:lstStyle/>
          <a:p>
            <a:pPr eaLnBrk="1" hangingPunct="1"/>
            <a:r>
              <a:rPr lang="en-US" smtClean="0"/>
              <a:t>As soon as id of the record is entered</a:t>
            </a:r>
          </a:p>
          <a:p>
            <a:pPr eaLnBrk="1" hangingPunct="1"/>
            <a:r>
              <a:rPr lang="en-US" smtClean="0"/>
              <a:t>Before fetching the Record</a:t>
            </a: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6756</TotalTime>
  <Words>3329</Words>
  <Application>Microsoft Office PowerPoint</Application>
  <PresentationFormat>On-screen Show (4:3)</PresentationFormat>
  <Paragraphs>578</Paragraphs>
  <Slides>142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宋体</vt:lpstr>
      <vt:lpstr>Arial</vt:lpstr>
      <vt:lpstr>Arial Narrow</vt:lpstr>
      <vt:lpstr>Symbol</vt:lpstr>
      <vt:lpstr>Tahoma</vt:lpstr>
      <vt:lpstr>Times New Roman</vt:lpstr>
      <vt:lpstr>Trebuchet MS</vt:lpstr>
      <vt:lpstr>Wingdings</vt:lpstr>
      <vt:lpstr>Wingdings 3</vt:lpstr>
      <vt:lpstr>Capgemini FS Print</vt:lpstr>
      <vt:lpstr>Version Routines</vt:lpstr>
      <vt:lpstr>Objectives</vt:lpstr>
      <vt:lpstr>Why Version Routines?</vt:lpstr>
      <vt:lpstr>Common Variables </vt:lpstr>
      <vt:lpstr>ID.NEW</vt:lpstr>
      <vt:lpstr>R.NEW </vt:lpstr>
      <vt:lpstr>R.NEW</vt:lpstr>
      <vt:lpstr>ID.NEW and R.NEW</vt:lpstr>
      <vt:lpstr>ID.NEW.LAST</vt:lpstr>
      <vt:lpstr>R.NEW.LAST</vt:lpstr>
      <vt:lpstr>ID.NEW.LAST and R.NEW.LAST</vt:lpstr>
      <vt:lpstr>ID.OLD</vt:lpstr>
      <vt:lpstr>R.OLD</vt:lpstr>
      <vt:lpstr>ID.OLD and R.OLD</vt:lpstr>
      <vt:lpstr>ID.NEW, R.NEW, ID.NEW.LAST, R.NEW.LAST, ID.OLD and R.OLD</vt:lpstr>
      <vt:lpstr>COMI</vt:lpstr>
      <vt:lpstr>Types of Version Routines</vt:lpstr>
      <vt:lpstr>Validation Routine</vt:lpstr>
      <vt:lpstr>Why validation routine?</vt:lpstr>
      <vt:lpstr> When Validation Routine is called?</vt:lpstr>
      <vt:lpstr>Where do we Attach the routine?</vt:lpstr>
      <vt:lpstr>Mandatory - Prerequisites</vt:lpstr>
      <vt:lpstr>Scenario</vt:lpstr>
      <vt:lpstr>Write the Validation Routine</vt:lpstr>
      <vt:lpstr>PGM.FILE and EB.API</vt:lpstr>
      <vt:lpstr>Create the Version</vt:lpstr>
      <vt:lpstr>Attaching the routine to the version</vt:lpstr>
      <vt:lpstr>Run the Version</vt:lpstr>
      <vt:lpstr>Set the Attribute</vt:lpstr>
      <vt:lpstr>Run the Application</vt:lpstr>
      <vt:lpstr>HOT.FIELD Vs HOT.VALIDATE</vt:lpstr>
      <vt:lpstr>Hot Field Example</vt:lpstr>
      <vt:lpstr>Solution</vt:lpstr>
      <vt:lpstr>PGM.FILE and EB.API</vt:lpstr>
      <vt:lpstr>Create version</vt:lpstr>
      <vt:lpstr>Create version</vt:lpstr>
      <vt:lpstr>Run the Version</vt:lpstr>
      <vt:lpstr>Run the Version</vt:lpstr>
      <vt:lpstr>Scenario</vt:lpstr>
      <vt:lpstr>Scenario</vt:lpstr>
      <vt:lpstr>Routine</vt:lpstr>
      <vt:lpstr>PGM.FILE and EB.API</vt:lpstr>
      <vt:lpstr>Version</vt:lpstr>
      <vt:lpstr>Version</vt:lpstr>
      <vt:lpstr>Output</vt:lpstr>
      <vt:lpstr>Workshop 2</vt:lpstr>
      <vt:lpstr>Input Routines</vt:lpstr>
      <vt:lpstr>Why Input Routines</vt:lpstr>
      <vt:lpstr>When do Input Routines Called</vt:lpstr>
      <vt:lpstr>Where do we attach Input Routine</vt:lpstr>
      <vt:lpstr>Mandatory - Prerequisites</vt:lpstr>
      <vt:lpstr>Scenario</vt:lpstr>
      <vt:lpstr>Routine</vt:lpstr>
      <vt:lpstr>PGM.FILE and EB.API</vt:lpstr>
      <vt:lpstr>Create Version</vt:lpstr>
      <vt:lpstr>Attach the routine to the version</vt:lpstr>
      <vt:lpstr>Commit</vt:lpstr>
      <vt:lpstr>Workshop 1</vt:lpstr>
      <vt:lpstr>Routine</vt:lpstr>
      <vt:lpstr>PGM.FILE and EB.API</vt:lpstr>
      <vt:lpstr>Version</vt:lpstr>
      <vt:lpstr>Attach the routine to the Version</vt:lpstr>
      <vt:lpstr>Output</vt:lpstr>
      <vt:lpstr>Authorisation Routine</vt:lpstr>
      <vt:lpstr> Why Authorisation routine</vt:lpstr>
      <vt:lpstr>When Authorisation Routine is Called</vt:lpstr>
      <vt:lpstr>Where do we attach the Routine</vt:lpstr>
      <vt:lpstr>How to create Authorisation Routines - Scenario</vt:lpstr>
      <vt:lpstr>Solution</vt:lpstr>
      <vt:lpstr>Routine</vt:lpstr>
      <vt:lpstr>Compile and Catalogue</vt:lpstr>
      <vt:lpstr>Create the Version</vt:lpstr>
      <vt:lpstr>Commit the Version</vt:lpstr>
      <vt:lpstr>Value in TRG.FT.INTERFACE</vt:lpstr>
      <vt:lpstr>Workshop 1</vt:lpstr>
      <vt:lpstr>Solution</vt:lpstr>
      <vt:lpstr>Attach the routine</vt:lpstr>
      <vt:lpstr>Authorise</vt:lpstr>
      <vt:lpstr>Scenario </vt:lpstr>
      <vt:lpstr>Second Authorisation</vt:lpstr>
      <vt:lpstr>After First Authorisation</vt:lpstr>
      <vt:lpstr>Error Handling</vt:lpstr>
      <vt:lpstr>Error Handling</vt:lpstr>
      <vt:lpstr>Auto Field Routine</vt:lpstr>
      <vt:lpstr>Why AutoField Routine</vt:lpstr>
      <vt:lpstr>When Autofield Routine is called?</vt:lpstr>
      <vt:lpstr>Mandatory - Prerequisites</vt:lpstr>
      <vt:lpstr>Where do we Attach the routine</vt:lpstr>
      <vt:lpstr>How to Attach routines- Scenario</vt:lpstr>
      <vt:lpstr>Routine</vt:lpstr>
      <vt:lpstr>Attach the Routine</vt:lpstr>
      <vt:lpstr>Run the Version</vt:lpstr>
      <vt:lpstr>Auto Field Routine</vt:lpstr>
      <vt:lpstr>The Algorithm</vt:lpstr>
      <vt:lpstr>The subroutine</vt:lpstr>
      <vt:lpstr>Workshop</vt:lpstr>
      <vt:lpstr>ID Routine</vt:lpstr>
      <vt:lpstr>Why ID Routine?</vt:lpstr>
      <vt:lpstr>When is it called</vt:lpstr>
      <vt:lpstr>Where do we attach routine</vt:lpstr>
      <vt:lpstr>Mandatory Prerequisites</vt:lpstr>
      <vt:lpstr>How to attach the routine - Scenario</vt:lpstr>
      <vt:lpstr>Routine</vt:lpstr>
      <vt:lpstr>Create Version and attach routine</vt:lpstr>
      <vt:lpstr>Run the version</vt:lpstr>
      <vt:lpstr>WorkShop 1</vt:lpstr>
      <vt:lpstr>Routine</vt:lpstr>
      <vt:lpstr>Attach the routine</vt:lpstr>
      <vt:lpstr>Output</vt:lpstr>
      <vt:lpstr>Check Record Routine</vt:lpstr>
      <vt:lpstr>Check Record Routine</vt:lpstr>
      <vt:lpstr>The Algorithm</vt:lpstr>
      <vt:lpstr>Write the subroutine</vt:lpstr>
      <vt:lpstr>AfterUnauth routine</vt:lpstr>
      <vt:lpstr>Why AfterUnauth</vt:lpstr>
      <vt:lpstr>When is it called?</vt:lpstr>
      <vt:lpstr>Where do we attach routine</vt:lpstr>
      <vt:lpstr>How do we attach- Scenario</vt:lpstr>
      <vt:lpstr>Mandatory Prerequisites</vt:lpstr>
      <vt:lpstr>PGM.VERSION</vt:lpstr>
      <vt:lpstr>INPUT.BUFFER</vt:lpstr>
      <vt:lpstr>V$FUNCTION</vt:lpstr>
      <vt:lpstr>Routine – Reflection Mode</vt:lpstr>
      <vt:lpstr>Attach the Routine</vt:lpstr>
      <vt:lpstr>Execute the version – Reflection Mode</vt:lpstr>
      <vt:lpstr>After Commit – Reflection Mode</vt:lpstr>
      <vt:lpstr>Routine – Browser Mode</vt:lpstr>
      <vt:lpstr>Attach the Routine</vt:lpstr>
      <vt:lpstr>Execute the version</vt:lpstr>
      <vt:lpstr>Commit</vt:lpstr>
      <vt:lpstr>Workshop</vt:lpstr>
      <vt:lpstr>BeforeAuth Routine</vt:lpstr>
      <vt:lpstr>Why Before Auth</vt:lpstr>
      <vt:lpstr>When BeforeAuth is called?</vt:lpstr>
      <vt:lpstr>Where to Attach the Routine?</vt:lpstr>
      <vt:lpstr>Mandatory Prerequisites</vt:lpstr>
      <vt:lpstr>How to Attach Routines - Scenario</vt:lpstr>
      <vt:lpstr>Routine</vt:lpstr>
      <vt:lpstr>Attach the routine</vt:lpstr>
      <vt:lpstr>Attach the routine</vt:lpstr>
      <vt:lpstr>Workshop</vt:lpstr>
      <vt:lpstr>www.capgemini.com/financialservices</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Rajaraman, Anitha</cp:lastModifiedBy>
  <cp:revision>448</cp:revision>
  <cp:lastPrinted>2001-10-18T16:19:51Z</cp:lastPrinted>
  <dcterms:created xsi:type="dcterms:W3CDTF">2008-12-19T08:52:11Z</dcterms:created>
  <dcterms:modified xsi:type="dcterms:W3CDTF">2019-08-08T12:43:25Z</dcterms:modified>
</cp:coreProperties>
</file>